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tiff" ContentType="image/tif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8" r:id="rId16"/>
    <p:sldId id="279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714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08064-F1D8-4A9A-8714-011C9C4EA4D4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sl-SI"/>
        </a:p>
      </dgm:t>
    </dgm:pt>
    <dgm:pt modelId="{9979E8E2-A5CC-488D-AC5D-D61D92CCA142}">
      <dgm:prSet phldrT="[besedilo]"/>
      <dgm:spPr/>
      <dgm:t>
        <a:bodyPr/>
        <a:lstStyle/>
        <a:p>
          <a:r>
            <a:rPr lang="sl-SI"/>
            <a:t>zaznana nevarnost</a:t>
          </a:r>
        </a:p>
      </dgm:t>
    </dgm:pt>
    <dgm:pt modelId="{D8DA3CBF-CF20-4BFD-9A79-9FB8DF223ACD}" type="parTrans" cxnId="{DB40F239-5641-4900-AA77-196EBC51C8D1}">
      <dgm:prSet/>
      <dgm:spPr/>
      <dgm:t>
        <a:bodyPr/>
        <a:lstStyle/>
        <a:p>
          <a:endParaRPr lang="sl-SI"/>
        </a:p>
      </dgm:t>
    </dgm:pt>
    <dgm:pt modelId="{A4389FB5-EEBC-4EFB-999F-4CA4B141BC50}" type="sibTrans" cxnId="{DB40F239-5641-4900-AA77-196EBC51C8D1}">
      <dgm:prSet/>
      <dgm:spPr/>
      <dgm:t>
        <a:bodyPr/>
        <a:lstStyle/>
        <a:p>
          <a:endParaRPr lang="sl-SI"/>
        </a:p>
      </dgm:t>
    </dgm:pt>
    <dgm:pt modelId="{EFD6B2F4-DDEF-4598-9474-4CB86003C06A}">
      <dgm:prSet phldrT="[besedilo]"/>
      <dgm:spPr/>
      <dgm:t>
        <a:bodyPr/>
        <a:lstStyle/>
        <a:p>
          <a:r>
            <a:rPr lang="sl-SI"/>
            <a:t>strah/tesnoba</a:t>
          </a:r>
        </a:p>
      </dgm:t>
    </dgm:pt>
    <dgm:pt modelId="{9094F3E5-9600-48BB-A733-D55611884C6F}" type="parTrans" cxnId="{F2DEC27B-2498-480B-B81F-FFB0177EF8FD}">
      <dgm:prSet/>
      <dgm:spPr/>
      <dgm:t>
        <a:bodyPr/>
        <a:lstStyle/>
        <a:p>
          <a:endParaRPr lang="sl-SI"/>
        </a:p>
      </dgm:t>
    </dgm:pt>
    <dgm:pt modelId="{E4076A2A-FD42-4207-8830-FC8DD617CA77}" type="sibTrans" cxnId="{F2DEC27B-2498-480B-B81F-FFB0177EF8FD}">
      <dgm:prSet/>
      <dgm:spPr/>
      <dgm:t>
        <a:bodyPr/>
        <a:lstStyle/>
        <a:p>
          <a:endParaRPr lang="sl-SI"/>
        </a:p>
      </dgm:t>
    </dgm:pt>
    <dgm:pt modelId="{D603C42A-AFBC-4989-9C5F-7C3AAA09E552}">
      <dgm:prSet phldrT="[besedilo]"/>
      <dgm:spPr/>
      <dgm:t>
        <a:bodyPr/>
        <a:lstStyle/>
        <a:p>
          <a:r>
            <a:rPr lang="sl-SI"/>
            <a:t>telesni občutki</a:t>
          </a:r>
        </a:p>
      </dgm:t>
    </dgm:pt>
    <dgm:pt modelId="{9B398EC8-9C62-4BBE-A5FD-5B63FECFE724}" type="parTrans" cxnId="{10EA0411-05C1-49D5-B650-A7EE3353EDA1}">
      <dgm:prSet/>
      <dgm:spPr/>
      <dgm:t>
        <a:bodyPr/>
        <a:lstStyle/>
        <a:p>
          <a:endParaRPr lang="sl-SI"/>
        </a:p>
      </dgm:t>
    </dgm:pt>
    <dgm:pt modelId="{D0BFA25F-187D-4339-9FAB-9D4C085D31A4}" type="sibTrans" cxnId="{10EA0411-05C1-49D5-B650-A7EE3353EDA1}">
      <dgm:prSet/>
      <dgm:spPr/>
      <dgm:t>
        <a:bodyPr/>
        <a:lstStyle/>
        <a:p>
          <a:endParaRPr lang="sl-SI"/>
        </a:p>
      </dgm:t>
    </dgm:pt>
    <dgm:pt modelId="{186F17E4-BFB0-4407-A406-928A9B2115EE}">
      <dgm:prSet phldrT="[besedilo]"/>
      <dgm:spPr/>
      <dgm:t>
        <a:bodyPr/>
        <a:lstStyle/>
        <a:p>
          <a:r>
            <a:rPr lang="sl-SI"/>
            <a:t>napačna razlaga</a:t>
          </a:r>
        </a:p>
        <a:p>
          <a:endParaRPr lang="sl-SI"/>
        </a:p>
      </dgm:t>
    </dgm:pt>
    <dgm:pt modelId="{1F2247DC-9B91-430D-9EB1-F237A59360D4}" type="parTrans" cxnId="{881864F8-7839-4FFF-872F-0A65A24FF921}">
      <dgm:prSet/>
      <dgm:spPr/>
      <dgm:t>
        <a:bodyPr/>
        <a:lstStyle/>
        <a:p>
          <a:endParaRPr lang="sl-SI"/>
        </a:p>
      </dgm:t>
    </dgm:pt>
    <dgm:pt modelId="{A294ABD6-9316-4DFA-AA21-E7A4E7F50C01}" type="sibTrans" cxnId="{881864F8-7839-4FFF-872F-0A65A24FF921}">
      <dgm:prSet/>
      <dgm:spPr/>
      <dgm:t>
        <a:bodyPr/>
        <a:lstStyle/>
        <a:p>
          <a:endParaRPr lang="sl-SI"/>
        </a:p>
      </dgm:t>
    </dgm:pt>
    <dgm:pt modelId="{209C70DE-C43A-4EA3-8AEF-F60EFE69D23F}">
      <dgm:prSet phldrT="[besedilo]"/>
      <dgm:spPr/>
      <dgm:t>
        <a:bodyPr/>
        <a:lstStyle/>
        <a:p>
          <a:r>
            <a:rPr lang="sl-SI"/>
            <a:t>močnejši  fiziološki odziv  (panika)</a:t>
          </a:r>
        </a:p>
      </dgm:t>
    </dgm:pt>
    <dgm:pt modelId="{7D89A242-706A-4182-879F-99783C2B081F}" type="parTrans" cxnId="{D1216C3A-E4BB-43F7-A154-806E87FF4A33}">
      <dgm:prSet/>
      <dgm:spPr/>
      <dgm:t>
        <a:bodyPr/>
        <a:lstStyle/>
        <a:p>
          <a:endParaRPr lang="sl-SI"/>
        </a:p>
      </dgm:t>
    </dgm:pt>
    <dgm:pt modelId="{C644E11D-B9DB-4C73-B8B4-2C454F942D40}" type="sibTrans" cxnId="{D1216C3A-E4BB-43F7-A154-806E87FF4A33}">
      <dgm:prSet/>
      <dgm:spPr/>
      <dgm:t>
        <a:bodyPr/>
        <a:lstStyle/>
        <a:p>
          <a:endParaRPr lang="sl-SI"/>
        </a:p>
      </dgm:t>
    </dgm:pt>
    <dgm:pt modelId="{C5A92821-416A-44B3-B169-562A2270DF59}" type="pres">
      <dgm:prSet presAssocID="{26908064-F1D8-4A9A-8714-011C9C4EA4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9D52BCB-2976-4F7D-9B98-4835AD096F41}" type="pres">
      <dgm:prSet presAssocID="{9979E8E2-A5CC-488D-AC5D-D61D92CCA142}" presName="dummy" presStyleCnt="0"/>
      <dgm:spPr/>
    </dgm:pt>
    <dgm:pt modelId="{7962DD7C-AE8A-4BDB-B230-41075AFDC040}" type="pres">
      <dgm:prSet presAssocID="{9979E8E2-A5CC-488D-AC5D-D61D92CCA142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9A01E69-D12E-48BF-8114-13E2D546D9EF}" type="pres">
      <dgm:prSet presAssocID="{A4389FB5-EEBC-4EFB-999F-4CA4B141BC50}" presName="sibTrans" presStyleLbl="node1" presStyleIdx="0" presStyleCnt="5"/>
      <dgm:spPr/>
      <dgm:t>
        <a:bodyPr/>
        <a:lstStyle/>
        <a:p>
          <a:endParaRPr lang="sl-SI"/>
        </a:p>
      </dgm:t>
    </dgm:pt>
    <dgm:pt modelId="{F6BE4D04-AA19-46D5-ADF0-0299BF1F6E4F}" type="pres">
      <dgm:prSet presAssocID="{EFD6B2F4-DDEF-4598-9474-4CB86003C06A}" presName="dummy" presStyleCnt="0"/>
      <dgm:spPr/>
    </dgm:pt>
    <dgm:pt modelId="{DE722493-C692-4A44-A54D-66CE65DB35FB}" type="pres">
      <dgm:prSet presAssocID="{EFD6B2F4-DDEF-4598-9474-4CB86003C06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32A6D2F-34AE-477C-A13E-4458AEC33D35}" type="pres">
      <dgm:prSet presAssocID="{E4076A2A-FD42-4207-8830-FC8DD617CA77}" presName="sibTrans" presStyleLbl="node1" presStyleIdx="1" presStyleCnt="5"/>
      <dgm:spPr/>
      <dgm:t>
        <a:bodyPr/>
        <a:lstStyle/>
        <a:p>
          <a:endParaRPr lang="sl-SI"/>
        </a:p>
      </dgm:t>
    </dgm:pt>
    <dgm:pt modelId="{97A47F65-8D63-4B61-B6D9-64156B404E39}" type="pres">
      <dgm:prSet presAssocID="{D603C42A-AFBC-4989-9C5F-7C3AAA09E552}" presName="dummy" presStyleCnt="0"/>
      <dgm:spPr/>
    </dgm:pt>
    <dgm:pt modelId="{F4912C83-72CC-4384-97BE-10979CE97F78}" type="pres">
      <dgm:prSet presAssocID="{D603C42A-AFBC-4989-9C5F-7C3AAA09E55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8EFC5DD-3297-4B42-B3D0-D7AD64FFF97E}" type="pres">
      <dgm:prSet presAssocID="{D0BFA25F-187D-4339-9FAB-9D4C085D31A4}" presName="sibTrans" presStyleLbl="node1" presStyleIdx="2" presStyleCnt="5"/>
      <dgm:spPr/>
      <dgm:t>
        <a:bodyPr/>
        <a:lstStyle/>
        <a:p>
          <a:endParaRPr lang="sl-SI"/>
        </a:p>
      </dgm:t>
    </dgm:pt>
    <dgm:pt modelId="{416A5E4F-E996-4D5C-BCBD-A3DB9BC72F35}" type="pres">
      <dgm:prSet presAssocID="{186F17E4-BFB0-4407-A406-928A9B2115EE}" presName="dummy" presStyleCnt="0"/>
      <dgm:spPr/>
    </dgm:pt>
    <dgm:pt modelId="{3CE8A487-AC43-4D8B-B98E-B50595138985}" type="pres">
      <dgm:prSet presAssocID="{186F17E4-BFB0-4407-A406-928A9B2115E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E214A17-688F-41D2-916C-644B9DAF026F}" type="pres">
      <dgm:prSet presAssocID="{A294ABD6-9316-4DFA-AA21-E7A4E7F50C01}" presName="sibTrans" presStyleLbl="node1" presStyleIdx="3" presStyleCnt="5"/>
      <dgm:spPr/>
      <dgm:t>
        <a:bodyPr/>
        <a:lstStyle/>
        <a:p>
          <a:endParaRPr lang="sl-SI"/>
        </a:p>
      </dgm:t>
    </dgm:pt>
    <dgm:pt modelId="{1208F94B-826F-4E30-BBC9-57148E4E0951}" type="pres">
      <dgm:prSet presAssocID="{209C70DE-C43A-4EA3-8AEF-F60EFE69D23F}" presName="dummy" presStyleCnt="0"/>
      <dgm:spPr/>
    </dgm:pt>
    <dgm:pt modelId="{9ADDF451-D582-4CAF-9015-096216C8DAF9}" type="pres">
      <dgm:prSet presAssocID="{209C70DE-C43A-4EA3-8AEF-F60EFE69D23F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53CD891-E603-4C62-8C4D-E47DFF30D7E2}" type="pres">
      <dgm:prSet presAssocID="{C644E11D-B9DB-4C73-B8B4-2C454F942D40}" presName="sibTrans" presStyleLbl="node1" presStyleIdx="4" presStyleCnt="5" custLinFactNeighborX="733" custLinFactNeighborY="-43"/>
      <dgm:spPr/>
      <dgm:t>
        <a:bodyPr/>
        <a:lstStyle/>
        <a:p>
          <a:endParaRPr lang="sl-SI"/>
        </a:p>
      </dgm:t>
    </dgm:pt>
  </dgm:ptLst>
  <dgm:cxnLst>
    <dgm:cxn modelId="{881864F8-7839-4FFF-872F-0A65A24FF921}" srcId="{26908064-F1D8-4A9A-8714-011C9C4EA4D4}" destId="{186F17E4-BFB0-4407-A406-928A9B2115EE}" srcOrd="3" destOrd="0" parTransId="{1F2247DC-9B91-430D-9EB1-F237A59360D4}" sibTransId="{A294ABD6-9316-4DFA-AA21-E7A4E7F50C01}"/>
    <dgm:cxn modelId="{0DF83226-8AF9-41F8-9227-75B0BA3F92FA}" type="presOf" srcId="{9979E8E2-A5CC-488D-AC5D-D61D92CCA142}" destId="{7962DD7C-AE8A-4BDB-B230-41075AFDC040}" srcOrd="0" destOrd="0" presId="urn:microsoft.com/office/officeart/2005/8/layout/cycle1"/>
    <dgm:cxn modelId="{26E192A0-EB81-4FBA-9901-21470E2AE927}" type="presOf" srcId="{26908064-F1D8-4A9A-8714-011C9C4EA4D4}" destId="{C5A92821-416A-44B3-B169-562A2270DF59}" srcOrd="0" destOrd="0" presId="urn:microsoft.com/office/officeart/2005/8/layout/cycle1"/>
    <dgm:cxn modelId="{537E7296-1413-4D32-8D9D-384223FB0A50}" type="presOf" srcId="{C644E11D-B9DB-4C73-B8B4-2C454F942D40}" destId="{753CD891-E603-4C62-8C4D-E47DFF30D7E2}" srcOrd="0" destOrd="0" presId="urn:microsoft.com/office/officeart/2005/8/layout/cycle1"/>
    <dgm:cxn modelId="{8D7199AF-A780-4A1F-9BD6-42F8EC56414A}" type="presOf" srcId="{A4389FB5-EEBC-4EFB-999F-4CA4B141BC50}" destId="{D9A01E69-D12E-48BF-8114-13E2D546D9EF}" srcOrd="0" destOrd="0" presId="urn:microsoft.com/office/officeart/2005/8/layout/cycle1"/>
    <dgm:cxn modelId="{F2DEC27B-2498-480B-B81F-FFB0177EF8FD}" srcId="{26908064-F1D8-4A9A-8714-011C9C4EA4D4}" destId="{EFD6B2F4-DDEF-4598-9474-4CB86003C06A}" srcOrd="1" destOrd="0" parTransId="{9094F3E5-9600-48BB-A733-D55611884C6F}" sibTransId="{E4076A2A-FD42-4207-8830-FC8DD617CA77}"/>
    <dgm:cxn modelId="{F447AF30-F65C-4166-9C8E-8FD8B177ACA2}" type="presOf" srcId="{D603C42A-AFBC-4989-9C5F-7C3AAA09E552}" destId="{F4912C83-72CC-4384-97BE-10979CE97F78}" srcOrd="0" destOrd="0" presId="urn:microsoft.com/office/officeart/2005/8/layout/cycle1"/>
    <dgm:cxn modelId="{7E080659-61D9-4976-8530-AC9C54F2E72F}" type="presOf" srcId="{A294ABD6-9316-4DFA-AA21-E7A4E7F50C01}" destId="{4E214A17-688F-41D2-916C-644B9DAF026F}" srcOrd="0" destOrd="0" presId="urn:microsoft.com/office/officeart/2005/8/layout/cycle1"/>
    <dgm:cxn modelId="{10EA0411-05C1-49D5-B650-A7EE3353EDA1}" srcId="{26908064-F1D8-4A9A-8714-011C9C4EA4D4}" destId="{D603C42A-AFBC-4989-9C5F-7C3AAA09E552}" srcOrd="2" destOrd="0" parTransId="{9B398EC8-9C62-4BBE-A5FD-5B63FECFE724}" sibTransId="{D0BFA25F-187D-4339-9FAB-9D4C085D31A4}"/>
    <dgm:cxn modelId="{F4A1594E-AE45-4063-A93B-983E14BE16E2}" type="presOf" srcId="{209C70DE-C43A-4EA3-8AEF-F60EFE69D23F}" destId="{9ADDF451-D582-4CAF-9015-096216C8DAF9}" srcOrd="0" destOrd="0" presId="urn:microsoft.com/office/officeart/2005/8/layout/cycle1"/>
    <dgm:cxn modelId="{28DFBCD3-9417-4DB1-ABFA-88A78DF8F430}" type="presOf" srcId="{EFD6B2F4-DDEF-4598-9474-4CB86003C06A}" destId="{DE722493-C692-4A44-A54D-66CE65DB35FB}" srcOrd="0" destOrd="0" presId="urn:microsoft.com/office/officeart/2005/8/layout/cycle1"/>
    <dgm:cxn modelId="{4DA8F6CA-7C98-4C21-97FB-766AA55679E3}" type="presOf" srcId="{186F17E4-BFB0-4407-A406-928A9B2115EE}" destId="{3CE8A487-AC43-4D8B-B98E-B50595138985}" srcOrd="0" destOrd="0" presId="urn:microsoft.com/office/officeart/2005/8/layout/cycle1"/>
    <dgm:cxn modelId="{D1216C3A-E4BB-43F7-A154-806E87FF4A33}" srcId="{26908064-F1D8-4A9A-8714-011C9C4EA4D4}" destId="{209C70DE-C43A-4EA3-8AEF-F60EFE69D23F}" srcOrd="4" destOrd="0" parTransId="{7D89A242-706A-4182-879F-99783C2B081F}" sibTransId="{C644E11D-B9DB-4C73-B8B4-2C454F942D40}"/>
    <dgm:cxn modelId="{9CADC245-D6D0-48BB-83C7-0C6208D8819D}" type="presOf" srcId="{E4076A2A-FD42-4207-8830-FC8DD617CA77}" destId="{E32A6D2F-34AE-477C-A13E-4458AEC33D35}" srcOrd="0" destOrd="0" presId="urn:microsoft.com/office/officeart/2005/8/layout/cycle1"/>
    <dgm:cxn modelId="{DB40F239-5641-4900-AA77-196EBC51C8D1}" srcId="{26908064-F1D8-4A9A-8714-011C9C4EA4D4}" destId="{9979E8E2-A5CC-488D-AC5D-D61D92CCA142}" srcOrd="0" destOrd="0" parTransId="{D8DA3CBF-CF20-4BFD-9A79-9FB8DF223ACD}" sibTransId="{A4389FB5-EEBC-4EFB-999F-4CA4B141BC50}"/>
    <dgm:cxn modelId="{D5291948-B6D7-428B-9C3E-2E03D911690B}" type="presOf" srcId="{D0BFA25F-187D-4339-9FAB-9D4C085D31A4}" destId="{18EFC5DD-3297-4B42-B3D0-D7AD64FFF97E}" srcOrd="0" destOrd="0" presId="urn:microsoft.com/office/officeart/2005/8/layout/cycle1"/>
    <dgm:cxn modelId="{E8B285E2-3BDC-4B79-B8BE-4D66CEEB8424}" type="presParOf" srcId="{C5A92821-416A-44B3-B169-562A2270DF59}" destId="{79D52BCB-2976-4F7D-9B98-4835AD096F41}" srcOrd="0" destOrd="0" presId="urn:microsoft.com/office/officeart/2005/8/layout/cycle1"/>
    <dgm:cxn modelId="{CF8253E3-523F-4905-B27C-B1DD0720BC91}" type="presParOf" srcId="{C5A92821-416A-44B3-B169-562A2270DF59}" destId="{7962DD7C-AE8A-4BDB-B230-41075AFDC040}" srcOrd="1" destOrd="0" presId="urn:microsoft.com/office/officeart/2005/8/layout/cycle1"/>
    <dgm:cxn modelId="{D91C7306-9037-42F5-BA4F-45D42B36D3E9}" type="presParOf" srcId="{C5A92821-416A-44B3-B169-562A2270DF59}" destId="{D9A01E69-D12E-48BF-8114-13E2D546D9EF}" srcOrd="2" destOrd="0" presId="urn:microsoft.com/office/officeart/2005/8/layout/cycle1"/>
    <dgm:cxn modelId="{D4E45310-2BB8-4CA9-B079-CC1E5B4F8341}" type="presParOf" srcId="{C5A92821-416A-44B3-B169-562A2270DF59}" destId="{F6BE4D04-AA19-46D5-ADF0-0299BF1F6E4F}" srcOrd="3" destOrd="0" presId="urn:microsoft.com/office/officeart/2005/8/layout/cycle1"/>
    <dgm:cxn modelId="{1FCAF8C8-D7A9-48D0-B7F0-08BA7C90A27F}" type="presParOf" srcId="{C5A92821-416A-44B3-B169-562A2270DF59}" destId="{DE722493-C692-4A44-A54D-66CE65DB35FB}" srcOrd="4" destOrd="0" presId="urn:microsoft.com/office/officeart/2005/8/layout/cycle1"/>
    <dgm:cxn modelId="{FC3CC9FD-5F44-423C-A200-BECECE9F1778}" type="presParOf" srcId="{C5A92821-416A-44B3-B169-562A2270DF59}" destId="{E32A6D2F-34AE-477C-A13E-4458AEC33D35}" srcOrd="5" destOrd="0" presId="urn:microsoft.com/office/officeart/2005/8/layout/cycle1"/>
    <dgm:cxn modelId="{B2C407DC-C96C-4826-990A-1320FF043317}" type="presParOf" srcId="{C5A92821-416A-44B3-B169-562A2270DF59}" destId="{97A47F65-8D63-4B61-B6D9-64156B404E39}" srcOrd="6" destOrd="0" presId="urn:microsoft.com/office/officeart/2005/8/layout/cycle1"/>
    <dgm:cxn modelId="{89D9098F-63D7-4236-8D42-CD6CA0DEFC46}" type="presParOf" srcId="{C5A92821-416A-44B3-B169-562A2270DF59}" destId="{F4912C83-72CC-4384-97BE-10979CE97F78}" srcOrd="7" destOrd="0" presId="urn:microsoft.com/office/officeart/2005/8/layout/cycle1"/>
    <dgm:cxn modelId="{CBFEEB35-2EC0-456C-BA82-BA8F67D09739}" type="presParOf" srcId="{C5A92821-416A-44B3-B169-562A2270DF59}" destId="{18EFC5DD-3297-4B42-B3D0-D7AD64FFF97E}" srcOrd="8" destOrd="0" presId="urn:microsoft.com/office/officeart/2005/8/layout/cycle1"/>
    <dgm:cxn modelId="{A5F02A05-31D4-485D-9692-64D07476A6D7}" type="presParOf" srcId="{C5A92821-416A-44B3-B169-562A2270DF59}" destId="{416A5E4F-E996-4D5C-BCBD-A3DB9BC72F35}" srcOrd="9" destOrd="0" presId="urn:microsoft.com/office/officeart/2005/8/layout/cycle1"/>
    <dgm:cxn modelId="{572232E6-E750-4017-A773-3E164BDA955C}" type="presParOf" srcId="{C5A92821-416A-44B3-B169-562A2270DF59}" destId="{3CE8A487-AC43-4D8B-B98E-B50595138985}" srcOrd="10" destOrd="0" presId="urn:microsoft.com/office/officeart/2005/8/layout/cycle1"/>
    <dgm:cxn modelId="{730DE0EE-9EB2-4316-B11A-E08AF303367E}" type="presParOf" srcId="{C5A92821-416A-44B3-B169-562A2270DF59}" destId="{4E214A17-688F-41D2-916C-644B9DAF026F}" srcOrd="11" destOrd="0" presId="urn:microsoft.com/office/officeart/2005/8/layout/cycle1"/>
    <dgm:cxn modelId="{7D9DE89E-E989-4DB0-ABDD-056A102EBCDC}" type="presParOf" srcId="{C5A92821-416A-44B3-B169-562A2270DF59}" destId="{1208F94B-826F-4E30-BBC9-57148E4E0951}" srcOrd="12" destOrd="0" presId="urn:microsoft.com/office/officeart/2005/8/layout/cycle1"/>
    <dgm:cxn modelId="{83318F46-2A17-4D7C-8544-FB927A0CF370}" type="presParOf" srcId="{C5A92821-416A-44B3-B169-562A2270DF59}" destId="{9ADDF451-D582-4CAF-9015-096216C8DAF9}" srcOrd="13" destOrd="0" presId="urn:microsoft.com/office/officeart/2005/8/layout/cycle1"/>
    <dgm:cxn modelId="{26034E3C-8073-4126-B9F7-53A0C2109EDD}" type="presParOf" srcId="{C5A92821-416A-44B3-B169-562A2270DF59}" destId="{753CD891-E603-4C62-8C4D-E47DFF30D7E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2DD7C-AE8A-4BDB-B230-41075AFDC040}">
      <dsp:nvSpPr>
        <dsp:cNvPr id="0" name=""/>
        <dsp:cNvSpPr/>
      </dsp:nvSpPr>
      <dsp:spPr>
        <a:xfrm>
          <a:off x="3040059" y="24160"/>
          <a:ext cx="853319" cy="85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/>
            <a:t>zaznana nevarnost</a:t>
          </a:r>
        </a:p>
      </dsp:txBody>
      <dsp:txXfrm>
        <a:off x="3040059" y="24160"/>
        <a:ext cx="853319" cy="853319"/>
      </dsp:txXfrm>
    </dsp:sp>
    <dsp:sp modelId="{D9A01E69-D12E-48BF-8114-13E2D546D9EF}">
      <dsp:nvSpPr>
        <dsp:cNvPr id="0" name=""/>
        <dsp:cNvSpPr/>
      </dsp:nvSpPr>
      <dsp:spPr>
        <a:xfrm>
          <a:off x="1031427" y="-683"/>
          <a:ext cx="3200996" cy="3200996"/>
        </a:xfrm>
        <a:prstGeom prst="circularArrow">
          <a:avLst>
            <a:gd name="adj1" fmla="val 5198"/>
            <a:gd name="adj2" fmla="val 335778"/>
            <a:gd name="adj3" fmla="val 21293794"/>
            <a:gd name="adj4" fmla="val 19765755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22493-C692-4A44-A54D-66CE65DB35FB}">
      <dsp:nvSpPr>
        <dsp:cNvPr id="0" name=""/>
        <dsp:cNvSpPr/>
      </dsp:nvSpPr>
      <dsp:spPr>
        <a:xfrm>
          <a:off x="3555989" y="1612031"/>
          <a:ext cx="853319" cy="85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/>
            <a:t>strah/tesnoba</a:t>
          </a:r>
        </a:p>
      </dsp:txBody>
      <dsp:txXfrm>
        <a:off x="3555989" y="1612031"/>
        <a:ext cx="853319" cy="853319"/>
      </dsp:txXfrm>
    </dsp:sp>
    <dsp:sp modelId="{E32A6D2F-34AE-477C-A13E-4458AEC33D35}">
      <dsp:nvSpPr>
        <dsp:cNvPr id="0" name=""/>
        <dsp:cNvSpPr/>
      </dsp:nvSpPr>
      <dsp:spPr>
        <a:xfrm>
          <a:off x="1031427" y="-683"/>
          <a:ext cx="3200996" cy="3200996"/>
        </a:xfrm>
        <a:prstGeom prst="circularArrow">
          <a:avLst>
            <a:gd name="adj1" fmla="val 5198"/>
            <a:gd name="adj2" fmla="val 335778"/>
            <a:gd name="adj3" fmla="val 4015270"/>
            <a:gd name="adj4" fmla="val 2252907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12C83-72CC-4384-97BE-10979CE97F78}">
      <dsp:nvSpPr>
        <dsp:cNvPr id="0" name=""/>
        <dsp:cNvSpPr/>
      </dsp:nvSpPr>
      <dsp:spPr>
        <a:xfrm>
          <a:off x="2205266" y="2593389"/>
          <a:ext cx="853319" cy="85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/>
            <a:t>telesni občutki</a:t>
          </a:r>
        </a:p>
      </dsp:txBody>
      <dsp:txXfrm>
        <a:off x="2205266" y="2593389"/>
        <a:ext cx="853319" cy="853319"/>
      </dsp:txXfrm>
    </dsp:sp>
    <dsp:sp modelId="{18EFC5DD-3297-4B42-B3D0-D7AD64FFF97E}">
      <dsp:nvSpPr>
        <dsp:cNvPr id="0" name=""/>
        <dsp:cNvSpPr/>
      </dsp:nvSpPr>
      <dsp:spPr>
        <a:xfrm>
          <a:off x="1031427" y="-683"/>
          <a:ext cx="3200996" cy="3200996"/>
        </a:xfrm>
        <a:prstGeom prst="circularArrow">
          <a:avLst>
            <a:gd name="adj1" fmla="val 5198"/>
            <a:gd name="adj2" fmla="val 335778"/>
            <a:gd name="adj3" fmla="val 8211316"/>
            <a:gd name="adj4" fmla="val 6448952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8A487-AC43-4D8B-B98E-B50595138985}">
      <dsp:nvSpPr>
        <dsp:cNvPr id="0" name=""/>
        <dsp:cNvSpPr/>
      </dsp:nvSpPr>
      <dsp:spPr>
        <a:xfrm>
          <a:off x="854542" y="1612031"/>
          <a:ext cx="853319" cy="85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/>
            <a:t>napačna razlaga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100" kern="1200"/>
        </a:p>
      </dsp:txBody>
      <dsp:txXfrm>
        <a:off x="854542" y="1612031"/>
        <a:ext cx="853319" cy="853319"/>
      </dsp:txXfrm>
    </dsp:sp>
    <dsp:sp modelId="{4E214A17-688F-41D2-916C-644B9DAF026F}">
      <dsp:nvSpPr>
        <dsp:cNvPr id="0" name=""/>
        <dsp:cNvSpPr/>
      </dsp:nvSpPr>
      <dsp:spPr>
        <a:xfrm>
          <a:off x="1031427" y="-683"/>
          <a:ext cx="3200996" cy="3200996"/>
        </a:xfrm>
        <a:prstGeom prst="circularArrow">
          <a:avLst>
            <a:gd name="adj1" fmla="val 5198"/>
            <a:gd name="adj2" fmla="val 335778"/>
            <a:gd name="adj3" fmla="val 12298467"/>
            <a:gd name="adj4" fmla="val 10770428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DF451-D582-4CAF-9015-096216C8DAF9}">
      <dsp:nvSpPr>
        <dsp:cNvPr id="0" name=""/>
        <dsp:cNvSpPr/>
      </dsp:nvSpPr>
      <dsp:spPr>
        <a:xfrm>
          <a:off x="1370473" y="24160"/>
          <a:ext cx="853319" cy="85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/>
            <a:t>močnejši  fiziološki odziv  (panika)</a:t>
          </a:r>
        </a:p>
      </dsp:txBody>
      <dsp:txXfrm>
        <a:off x="1370473" y="24160"/>
        <a:ext cx="853319" cy="853319"/>
      </dsp:txXfrm>
    </dsp:sp>
    <dsp:sp modelId="{753CD891-E603-4C62-8C4D-E47DFF30D7E2}">
      <dsp:nvSpPr>
        <dsp:cNvPr id="0" name=""/>
        <dsp:cNvSpPr/>
      </dsp:nvSpPr>
      <dsp:spPr>
        <a:xfrm>
          <a:off x="1054890" y="-2060"/>
          <a:ext cx="3200996" cy="3200996"/>
        </a:xfrm>
        <a:prstGeom prst="circularArrow">
          <a:avLst>
            <a:gd name="adj1" fmla="val 5198"/>
            <a:gd name="adj2" fmla="val 335778"/>
            <a:gd name="adj3" fmla="val 16866257"/>
            <a:gd name="adj4" fmla="val 15197965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84B9-DE14-4CF2-880E-05B2763D970F}" type="datetimeFigureOut">
              <a:rPr lang="sl-SI" smtClean="0"/>
              <a:pPr/>
              <a:t>15.9.2011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B90C-AAAA-45FC-82F4-DF2B2EED5F7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842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39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40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41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42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44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45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46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47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48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49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B90C-AAAA-45FC-82F4-DF2B2EED5F76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232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F286-367A-4E34-A960-AF9A30DD03A0}" type="datetime1">
              <a:rPr lang="sl-SI" smtClean="0"/>
              <a:pPr/>
              <a:t>15.9.2011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www.nebojse.si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B369-DEF1-4D9C-A7E7-AE51C23C7F5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9634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37E-3C15-4D8B-8BC2-7F5EDC88C872}" type="datetime1">
              <a:rPr lang="sl-SI" smtClean="0"/>
              <a:pPr/>
              <a:t>15.9.2011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www.nebojse.si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B369-DEF1-4D9C-A7E7-AE51C23C7F5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6828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9CB-F5E4-45FB-BA67-DA411D1E862A}" type="datetime1">
              <a:rPr lang="sl-SI" smtClean="0"/>
              <a:pPr/>
              <a:t>15.9.2011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www.nebojse.si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B369-DEF1-4D9C-A7E7-AE51C23C7F5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7019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8A0-238D-4A3D-BDE5-ADF44E621F5D}" type="datetime1">
              <a:rPr lang="sl-SI" smtClean="0"/>
              <a:pPr/>
              <a:t>15.9.2011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www.nebojse.si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B369-DEF1-4D9C-A7E7-AE51C23C7F5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9590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8333-33B5-4A1B-8794-C27E7468CFCA}" type="datetime1">
              <a:rPr lang="sl-SI" smtClean="0"/>
              <a:pPr/>
              <a:t>15.9.2011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www.nebojse.si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B369-DEF1-4D9C-A7E7-AE51C23C7F5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9917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9C1B-DD09-48A2-83D0-78FE550FB1CD}" type="datetime1">
              <a:rPr lang="sl-SI" smtClean="0"/>
              <a:pPr/>
              <a:t>15.9.2011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www.nebojse.si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B369-DEF1-4D9C-A7E7-AE51C23C7F5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7553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9531-B3EB-4E61-A04D-97D462F343A0}" type="datetime1">
              <a:rPr lang="sl-SI" smtClean="0"/>
              <a:pPr/>
              <a:t>15.9.2011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www.nebojse.si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B369-DEF1-4D9C-A7E7-AE51C23C7F5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5687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26C9-CDAE-4064-87DA-A7E469773FBF}" type="datetime1">
              <a:rPr lang="sl-SI" smtClean="0"/>
              <a:pPr/>
              <a:t>15.9.2011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www.nebojse.si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B369-DEF1-4D9C-A7E7-AE51C23C7F5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6619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39E8-99D7-4581-8E18-9F5C45DF3579}" type="datetime1">
              <a:rPr lang="sl-SI" smtClean="0"/>
              <a:pPr/>
              <a:t>15.9.2011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www.nebojse.si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B369-DEF1-4D9C-A7E7-AE51C23C7F5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241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3757-EFBF-4981-B0C1-7CF2DCA6C60E}" type="datetime1">
              <a:rPr lang="sl-SI" smtClean="0"/>
              <a:pPr/>
              <a:t>15.9.2011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www.nebojse.si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B369-DEF1-4D9C-A7E7-AE51C23C7F5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30038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BF0D-5470-400F-AF7F-810B4CCBD19D}" type="datetime1">
              <a:rPr lang="sl-SI" smtClean="0"/>
              <a:pPr/>
              <a:t>15.9.2011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www.nebojse.si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B369-DEF1-4D9C-A7E7-AE51C23C7F5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8697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077C-8A78-419B-A18B-5D0BB375215A}" type="datetime1">
              <a:rPr lang="sl-SI" smtClean="0"/>
              <a:pPr/>
              <a:t>15.9.2011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www.nebojse.si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BB369-DEF1-4D9C-A7E7-AE51C23C7F5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0177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1187624" y="980728"/>
            <a:ext cx="74888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b="1" dirty="0" smtClean="0">
                <a:solidFill>
                  <a:prstClr val="black"/>
                </a:solidFill>
                <a:ea typeface="+mj-ea"/>
                <a:cs typeface="+mj-cs"/>
              </a:rPr>
              <a:t>OBVLADAJMO ANKSIOZNOST!</a:t>
            </a:r>
            <a:br>
              <a:rPr lang="sl-SI" sz="36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sl-SI" sz="3200" dirty="0" smtClean="0">
                <a:solidFill>
                  <a:prstClr val="black"/>
                </a:solidFill>
                <a:ea typeface="+mj-ea"/>
                <a:cs typeface="+mj-cs"/>
              </a:rPr>
              <a:t>Gradivo </a:t>
            </a:r>
            <a:r>
              <a:rPr lang="sl-SI" sz="3200" dirty="0" smtClean="0">
                <a:solidFill>
                  <a:prstClr val="black"/>
                </a:solidFill>
                <a:ea typeface="+mj-ea"/>
                <a:cs typeface="+mj-cs"/>
              </a:rPr>
              <a:t>za vodje delavnic in predavatelje</a:t>
            </a:r>
            <a:endParaRPr lang="sl-SI" sz="3200" dirty="0"/>
          </a:p>
        </p:txBody>
      </p:sp>
      <p:sp>
        <p:nvSpPr>
          <p:cNvPr id="9" name="Pravokotnik 8"/>
          <p:cNvSpPr/>
          <p:nvPr/>
        </p:nvSpPr>
        <p:spPr>
          <a:xfrm>
            <a:off x="2411760" y="2866142"/>
            <a:ext cx="4806280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 smtClean="0"/>
              <a:t>Mojca Z. Dernovšek, Maja Valič, </a:t>
            </a:r>
          </a:p>
          <a:p>
            <a:endParaRPr lang="sl-SI" dirty="0" smtClean="0"/>
          </a:p>
          <a:p>
            <a:r>
              <a:rPr lang="sl-SI" sz="2000" dirty="0" smtClean="0"/>
              <a:t>Projekt je podprt z donacijo Švice v okviru Švicarskega prispevka razširjeni Evropski uniji</a:t>
            </a:r>
          </a:p>
          <a:p>
            <a:endParaRPr lang="sl-SI" sz="1050" dirty="0" smtClean="0"/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Društvo za pomoč osebam z depresijo in </a:t>
            </a:r>
            <a:r>
              <a:rPr lang="sl-SI" dirty="0" err="1" smtClean="0"/>
              <a:t>anksioznimi</a:t>
            </a:r>
            <a:r>
              <a:rPr lang="sl-SI" dirty="0" smtClean="0"/>
              <a:t> motnjami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Ljubljana, 4. junij 2011</a:t>
            </a:r>
          </a:p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47664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1.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403648" y="105273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Oseba je ujeta v krog simptomov.</a:t>
            </a:r>
          </a:p>
          <a:p>
            <a:endParaRPr lang="sl-SI" dirty="0"/>
          </a:p>
        </p:txBody>
      </p:sp>
      <p:pic>
        <p:nvPicPr>
          <p:cNvPr id="10" name="Slika 9" descr="ANKSIOZN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9300" y="1916832"/>
            <a:ext cx="51054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jeZBesedilom 12"/>
          <p:cNvSpPr txBox="1"/>
          <p:nvPr/>
        </p:nvSpPr>
        <p:spPr>
          <a:xfrm>
            <a:off x="395536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Sl. 1.6 – del. list 1.2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1.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Slika 9" descr="telo-simptom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6512" y="908720"/>
            <a:ext cx="3990975" cy="553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jeZBesedilom 12"/>
          <p:cNvSpPr txBox="1"/>
          <p:nvPr/>
        </p:nvSpPr>
        <p:spPr>
          <a:xfrm>
            <a:off x="323528" y="7647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Telesni odziv, ki ga sproži adrenalin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smtClean="0"/>
              <a:t>(sl. 1.7)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1.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259632" y="134076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DOMAČA NALOGA: knjiga str. 104</a:t>
            </a:r>
          </a:p>
          <a:p>
            <a:r>
              <a:rPr lang="sl-SI" dirty="0" smtClean="0"/>
              <a:t>	- opazovanje simptomov v situaciji </a:t>
            </a:r>
            <a:br>
              <a:rPr lang="sl-SI" dirty="0" smtClean="0"/>
            </a:br>
            <a:r>
              <a:rPr lang="sl-SI" dirty="0" smtClean="0"/>
              <a:t>	   in ocena intenzivnosti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971600" y="3140968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Najpogostejša vprašanja in predlogi odgovorov (nekaj primerov):</a:t>
            </a:r>
          </a:p>
          <a:p>
            <a:endParaRPr lang="sl-SI" dirty="0" smtClean="0"/>
          </a:p>
          <a:p>
            <a:r>
              <a:rPr lang="sl-SI" dirty="0" smtClean="0"/>
              <a:t>Ali lahko padem v nezavest kar "na lepem"?</a:t>
            </a:r>
          </a:p>
          <a:p>
            <a:endParaRPr lang="sl-SI" dirty="0" smtClean="0"/>
          </a:p>
          <a:p>
            <a:r>
              <a:rPr lang="sl-SI" dirty="0" smtClean="0"/>
              <a:t>Zakaj mi v trgovini in v množici zmanjka zraka?</a:t>
            </a:r>
          </a:p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Ali se bom kdaj pozdravil/a? </a:t>
            </a:r>
          </a:p>
          <a:p>
            <a:endParaRPr lang="sl-SI" dirty="0" smtClean="0"/>
          </a:p>
          <a:p>
            <a:r>
              <a:rPr lang="sl-SI" dirty="0" smtClean="0"/>
              <a:t>Bom sebi ali komu drugemu storil/a kaj žalega?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115616" y="126876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u="sng" dirty="0" smtClean="0"/>
              <a:t>Vzroki in vrste anksioznih motenj, razširjenost in posledice </a:t>
            </a:r>
            <a:endParaRPr lang="sl-SI" sz="2400" u="sng" dirty="0"/>
          </a:p>
        </p:txBody>
      </p:sp>
      <p:pic>
        <p:nvPicPr>
          <p:cNvPr id="10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187" y="2333554"/>
            <a:ext cx="3627626" cy="2190891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755576" y="479715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sl-SI" b="1" dirty="0" smtClean="0"/>
              <a:t>1. Dejavniki, zaradi katerih je oseba bolj dovzetna za razvoj anksiozne motnje.</a:t>
            </a:r>
            <a:endParaRPr lang="sl-SI" dirty="0" smtClean="0"/>
          </a:p>
          <a:p>
            <a:r>
              <a:rPr lang="sl-SI" b="1" dirty="0" smtClean="0"/>
              <a:t>2. Dejavniki, ki sprožijo anksiozno motnjo.</a:t>
            </a:r>
            <a:endParaRPr lang="sl-SI" dirty="0" smtClean="0"/>
          </a:p>
          <a:p>
            <a:r>
              <a:rPr lang="sl-SI" b="1" dirty="0" smtClean="0"/>
              <a:t>3. Dejavniki, ki vzdržujejo anksiozno motnjo.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331640" y="170080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Sl. 2.1. – del. list 2.1, str. 106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429000"/>
            <a:ext cx="4608512" cy="2376264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475656" y="1124744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l-SI" b="1" dirty="0" smtClean="0"/>
              <a:t>1. </a:t>
            </a:r>
            <a:r>
              <a:rPr lang="sl-SI" b="1" dirty="0" smtClean="0">
                <a:solidFill>
                  <a:srgbClr val="00B050"/>
                </a:solidFill>
              </a:rPr>
              <a:t>Dejavniki, zaradi katerih je oseba bolj dovzetna za razvoj anksiozne motnje </a:t>
            </a:r>
            <a:r>
              <a:rPr lang="sl-SI" dirty="0" smtClean="0"/>
              <a:t>– prisotni dosti pred razvojem anksiozne motnje</a:t>
            </a:r>
          </a:p>
          <a:p>
            <a:pPr marL="342900" indent="-342900"/>
            <a:endParaRPr lang="sl-SI" dirty="0" smtClean="0"/>
          </a:p>
          <a:p>
            <a:r>
              <a:rPr lang="sl-SI" dirty="0" smtClean="0"/>
              <a:t>	- DEDNOST</a:t>
            </a:r>
          </a:p>
          <a:p>
            <a:r>
              <a:rPr lang="sl-SI" dirty="0" smtClean="0"/>
              <a:t>	- RAZVOJNO PSIHOLOŠKI DEJAVNIKI</a:t>
            </a:r>
          </a:p>
          <a:p>
            <a:r>
              <a:rPr lang="sl-SI" dirty="0" smtClean="0"/>
              <a:t>	- OSEBNOSTNE LASTNOSTI</a:t>
            </a:r>
          </a:p>
          <a:p>
            <a:r>
              <a:rPr lang="sl-SI" dirty="0" smtClean="0"/>
              <a:t>	- TELESNE LASTNOSTI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933056"/>
            <a:ext cx="4608512" cy="2376264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475656" y="1124744"/>
            <a:ext cx="7344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l-SI" b="1" dirty="0" smtClean="0"/>
              <a:t>2. </a:t>
            </a:r>
            <a:r>
              <a:rPr lang="sl-SI" b="1" dirty="0" smtClean="0">
                <a:solidFill>
                  <a:srgbClr val="00B050"/>
                </a:solidFill>
              </a:rPr>
              <a:t>Dejavniki, ki sprožijo anksiozno motnjo</a:t>
            </a:r>
            <a:r>
              <a:rPr lang="sl-SI" dirty="0" smtClean="0"/>
              <a:t> - prisotni tik pred nastankom anksiozne motnje ali pa se počasi nalagajo na ramenih posameznika</a:t>
            </a:r>
          </a:p>
          <a:p>
            <a:pPr marL="342900" indent="-342900">
              <a:buAutoNum type="arabicPeriod"/>
            </a:pPr>
            <a:endParaRPr lang="sl-SI" dirty="0" smtClean="0"/>
          </a:p>
          <a:p>
            <a:r>
              <a:rPr lang="sl-SI" dirty="0" smtClean="0"/>
              <a:t>	- RAZLIČNI ENKRATNI NEPRIJETNI DOGODKI V OKOLJU</a:t>
            </a:r>
          </a:p>
          <a:p>
            <a:r>
              <a:rPr lang="sl-SI" dirty="0" smtClean="0"/>
              <a:t>	- DENARNE TEŽAVE</a:t>
            </a:r>
          </a:p>
          <a:p>
            <a:r>
              <a:rPr lang="sl-SI" dirty="0" smtClean="0"/>
              <a:t>	- ZDRAVSTVENE TEŽAVE PRI POSAMEZNIKU ALI V DRUŽINI</a:t>
            </a:r>
          </a:p>
          <a:p>
            <a:r>
              <a:rPr lang="sl-SI" dirty="0" smtClean="0"/>
              <a:t>	- IZGUBE</a:t>
            </a:r>
          </a:p>
          <a:p>
            <a:r>
              <a:rPr lang="sl-SI" dirty="0" smtClean="0"/>
              <a:t>	- KOPIČENJE MANJŠIH STRESNIH SITUACIJ </a:t>
            </a:r>
          </a:p>
          <a:p>
            <a:r>
              <a:rPr lang="sl-SI" dirty="0" smtClean="0"/>
              <a:t>	- POMEMBNE ŽIVLJENJSKE SPREMEMBE </a:t>
            </a:r>
          </a:p>
          <a:p>
            <a:r>
              <a:rPr lang="sl-SI" dirty="0" smtClean="0"/>
              <a:t>	- UŽIVANJE PSIHOAKTIVNIH SNOVI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573016"/>
            <a:ext cx="4608512" cy="2376264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115616" y="1124744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l-SI" b="1" dirty="0" smtClean="0"/>
              <a:t>3. </a:t>
            </a:r>
            <a:r>
              <a:rPr lang="sl-SI" b="1" dirty="0" smtClean="0">
                <a:solidFill>
                  <a:srgbClr val="00B050"/>
                </a:solidFill>
              </a:rPr>
              <a:t>Dejavniki, ki vzdržujejo anksiozno motnjo </a:t>
            </a:r>
            <a:r>
              <a:rPr lang="sl-SI" dirty="0" smtClean="0"/>
              <a:t>– lahko so enaki dejavnikom, ki smo jih že omenili, lahko pa so povsem novi in so posledica anksiozne motnje</a:t>
            </a:r>
          </a:p>
          <a:p>
            <a:pPr marL="342900" indent="-342900"/>
            <a:endParaRPr lang="sl-SI" dirty="0" smtClean="0"/>
          </a:p>
          <a:p>
            <a:r>
              <a:rPr lang="sl-SI" dirty="0" smtClean="0"/>
              <a:t>	- NEUČINKOVITO UMIKANJE IN VAROVALNO VEDENJE</a:t>
            </a:r>
          </a:p>
          <a:p>
            <a:r>
              <a:rPr lang="sl-SI" dirty="0" smtClean="0"/>
              <a:t>	- BOLEZEN</a:t>
            </a:r>
          </a:p>
          <a:p>
            <a:r>
              <a:rPr lang="sl-SI" dirty="0" smtClean="0"/>
              <a:t>	- ZLORABA IN ODVISNOST OD PSIHOAKTIVNIH SNOVI</a:t>
            </a:r>
          </a:p>
          <a:p>
            <a:r>
              <a:rPr lang="sl-SI" dirty="0" smtClean="0"/>
              <a:t>	- NEZAUPANJE V MOŽNOST REŠITVE, IZGUBA UPANJA ZA IZBOLJŠANJE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187624" y="98072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Razmišljanje in vedenje ob anksiozni motnji </a:t>
            </a:r>
            <a:r>
              <a:rPr lang="sl-SI" dirty="0" smtClean="0"/>
              <a:t>(sl. 2.2)</a:t>
            </a:r>
            <a:endParaRPr lang="sl-SI" dirty="0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pSp>
        <p:nvGrpSpPr>
          <p:cNvPr id="54273" name="Group 1"/>
          <p:cNvGrpSpPr>
            <a:grpSpLocks noChangeAspect="1"/>
          </p:cNvGrpSpPr>
          <p:nvPr/>
        </p:nvGrpSpPr>
        <p:grpSpPr bwMode="auto">
          <a:xfrm>
            <a:off x="827584" y="1484784"/>
            <a:ext cx="6696744" cy="4824536"/>
            <a:chOff x="1430" y="6265"/>
            <a:chExt cx="9000" cy="7560"/>
          </a:xfrm>
        </p:grpSpPr>
        <p:sp>
          <p:nvSpPr>
            <p:cNvPr id="5428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430" y="6265"/>
              <a:ext cx="9000" cy="75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auto">
            <a:xfrm>
              <a:off x="3046" y="7054"/>
              <a:ext cx="5168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21"/>
                </a:cxn>
                <a:cxn ang="0">
                  <a:pos x="772" y="104"/>
                </a:cxn>
                <a:cxn ang="0">
                  <a:pos x="1064" y="167"/>
                </a:cxn>
                <a:cxn ang="0">
                  <a:pos x="1190" y="209"/>
                </a:cxn>
                <a:cxn ang="0">
                  <a:pos x="1356" y="292"/>
                </a:cxn>
                <a:cxn ang="0">
                  <a:pos x="1461" y="355"/>
                </a:cxn>
                <a:cxn ang="0">
                  <a:pos x="1711" y="417"/>
                </a:cxn>
                <a:cxn ang="0">
                  <a:pos x="2233" y="522"/>
                </a:cxn>
                <a:cxn ang="0">
                  <a:pos x="2400" y="563"/>
                </a:cxn>
                <a:cxn ang="0">
                  <a:pos x="2463" y="584"/>
                </a:cxn>
                <a:cxn ang="0">
                  <a:pos x="2943" y="668"/>
                </a:cxn>
                <a:cxn ang="0">
                  <a:pos x="3339" y="751"/>
                </a:cxn>
                <a:cxn ang="0">
                  <a:pos x="3840" y="856"/>
                </a:cxn>
                <a:cxn ang="0">
                  <a:pos x="4111" y="960"/>
                </a:cxn>
                <a:cxn ang="0">
                  <a:pos x="4341" y="1023"/>
                </a:cxn>
                <a:cxn ang="0">
                  <a:pos x="4403" y="1043"/>
                </a:cxn>
                <a:cxn ang="0">
                  <a:pos x="4591" y="1189"/>
                </a:cxn>
                <a:cxn ang="0">
                  <a:pos x="4696" y="1315"/>
                </a:cxn>
                <a:cxn ang="0">
                  <a:pos x="4758" y="1356"/>
                </a:cxn>
                <a:cxn ang="0">
                  <a:pos x="4883" y="1482"/>
                </a:cxn>
                <a:cxn ang="0">
                  <a:pos x="5050" y="1649"/>
                </a:cxn>
                <a:cxn ang="0">
                  <a:pos x="5134" y="1920"/>
                </a:cxn>
                <a:cxn ang="0">
                  <a:pos x="5030" y="2629"/>
                </a:cxn>
                <a:cxn ang="0">
                  <a:pos x="4925" y="2901"/>
                </a:cxn>
                <a:cxn ang="0">
                  <a:pos x="4863" y="2963"/>
                </a:cxn>
                <a:cxn ang="0">
                  <a:pos x="4737" y="3151"/>
                </a:cxn>
                <a:cxn ang="0">
                  <a:pos x="4675" y="3193"/>
                </a:cxn>
                <a:cxn ang="0">
                  <a:pos x="4612" y="3256"/>
                </a:cxn>
                <a:cxn ang="0">
                  <a:pos x="4487" y="3339"/>
                </a:cxn>
                <a:cxn ang="0">
                  <a:pos x="4403" y="3381"/>
                </a:cxn>
                <a:cxn ang="0">
                  <a:pos x="4341" y="3443"/>
                </a:cxn>
                <a:cxn ang="0">
                  <a:pos x="4195" y="3548"/>
                </a:cxn>
                <a:cxn ang="0">
                  <a:pos x="4153" y="3610"/>
                </a:cxn>
                <a:cxn ang="0">
                  <a:pos x="4028" y="3736"/>
                </a:cxn>
                <a:cxn ang="0">
                  <a:pos x="3861" y="3903"/>
                </a:cxn>
                <a:cxn ang="0">
                  <a:pos x="3777" y="4216"/>
                </a:cxn>
                <a:cxn ang="0">
                  <a:pos x="3798" y="4675"/>
                </a:cxn>
                <a:cxn ang="0">
                  <a:pos x="3923" y="4716"/>
                </a:cxn>
                <a:cxn ang="0">
                  <a:pos x="4174" y="4842"/>
                </a:cxn>
                <a:cxn ang="0">
                  <a:pos x="4257" y="4883"/>
                </a:cxn>
                <a:cxn ang="0">
                  <a:pos x="4508" y="4925"/>
                </a:cxn>
                <a:cxn ang="0">
                  <a:pos x="4570" y="4946"/>
                </a:cxn>
                <a:cxn ang="0">
                  <a:pos x="4633" y="4988"/>
                </a:cxn>
                <a:cxn ang="0">
                  <a:pos x="4758" y="5029"/>
                </a:cxn>
                <a:cxn ang="0">
                  <a:pos x="4925" y="5176"/>
                </a:cxn>
                <a:cxn ang="0">
                  <a:pos x="4967" y="5447"/>
                </a:cxn>
                <a:cxn ang="0">
                  <a:pos x="4946" y="5530"/>
                </a:cxn>
              </a:cxnLst>
              <a:rect l="0" t="0" r="r" b="b"/>
              <a:pathLst>
                <a:path w="5168" h="5530">
                  <a:moveTo>
                    <a:pt x="0" y="0"/>
                  </a:moveTo>
                  <a:cubicBezTo>
                    <a:pt x="104" y="7"/>
                    <a:pt x="209" y="10"/>
                    <a:pt x="313" y="21"/>
                  </a:cubicBezTo>
                  <a:cubicBezTo>
                    <a:pt x="465" y="37"/>
                    <a:pt x="619" y="85"/>
                    <a:pt x="772" y="104"/>
                  </a:cubicBezTo>
                  <a:cubicBezTo>
                    <a:pt x="868" y="136"/>
                    <a:pt x="967" y="140"/>
                    <a:pt x="1064" y="167"/>
                  </a:cubicBezTo>
                  <a:cubicBezTo>
                    <a:pt x="1107" y="179"/>
                    <a:pt x="1190" y="209"/>
                    <a:pt x="1190" y="209"/>
                  </a:cubicBezTo>
                  <a:cubicBezTo>
                    <a:pt x="1387" y="356"/>
                    <a:pt x="1164" y="206"/>
                    <a:pt x="1356" y="292"/>
                  </a:cubicBezTo>
                  <a:cubicBezTo>
                    <a:pt x="1393" y="309"/>
                    <a:pt x="1424" y="338"/>
                    <a:pt x="1461" y="355"/>
                  </a:cubicBezTo>
                  <a:cubicBezTo>
                    <a:pt x="1579" y="408"/>
                    <a:pt x="1588" y="390"/>
                    <a:pt x="1711" y="417"/>
                  </a:cubicBezTo>
                  <a:cubicBezTo>
                    <a:pt x="1885" y="456"/>
                    <a:pt x="2059" y="487"/>
                    <a:pt x="2233" y="522"/>
                  </a:cubicBezTo>
                  <a:cubicBezTo>
                    <a:pt x="2289" y="533"/>
                    <a:pt x="2346" y="545"/>
                    <a:pt x="2400" y="563"/>
                  </a:cubicBezTo>
                  <a:cubicBezTo>
                    <a:pt x="2421" y="570"/>
                    <a:pt x="2441" y="579"/>
                    <a:pt x="2463" y="584"/>
                  </a:cubicBezTo>
                  <a:cubicBezTo>
                    <a:pt x="2620" y="619"/>
                    <a:pt x="2784" y="642"/>
                    <a:pt x="2943" y="668"/>
                  </a:cubicBezTo>
                  <a:cubicBezTo>
                    <a:pt x="3077" y="713"/>
                    <a:pt x="3197" y="735"/>
                    <a:pt x="3339" y="751"/>
                  </a:cubicBezTo>
                  <a:cubicBezTo>
                    <a:pt x="3504" y="806"/>
                    <a:pt x="3672" y="815"/>
                    <a:pt x="3840" y="856"/>
                  </a:cubicBezTo>
                  <a:cubicBezTo>
                    <a:pt x="3934" y="879"/>
                    <a:pt x="4016" y="941"/>
                    <a:pt x="4111" y="960"/>
                  </a:cubicBezTo>
                  <a:cubicBezTo>
                    <a:pt x="4263" y="990"/>
                    <a:pt x="4177" y="969"/>
                    <a:pt x="4341" y="1023"/>
                  </a:cubicBezTo>
                  <a:cubicBezTo>
                    <a:pt x="4362" y="1030"/>
                    <a:pt x="4403" y="1043"/>
                    <a:pt x="4403" y="1043"/>
                  </a:cubicBezTo>
                  <a:cubicBezTo>
                    <a:pt x="4490" y="1101"/>
                    <a:pt x="4530" y="1116"/>
                    <a:pt x="4591" y="1189"/>
                  </a:cubicBezTo>
                  <a:cubicBezTo>
                    <a:pt x="4665" y="1278"/>
                    <a:pt x="4596" y="1232"/>
                    <a:pt x="4696" y="1315"/>
                  </a:cubicBezTo>
                  <a:cubicBezTo>
                    <a:pt x="4715" y="1331"/>
                    <a:pt x="4740" y="1339"/>
                    <a:pt x="4758" y="1356"/>
                  </a:cubicBezTo>
                  <a:cubicBezTo>
                    <a:pt x="4802" y="1395"/>
                    <a:pt x="4833" y="1450"/>
                    <a:pt x="4883" y="1482"/>
                  </a:cubicBezTo>
                  <a:cubicBezTo>
                    <a:pt x="4950" y="1525"/>
                    <a:pt x="5017" y="1573"/>
                    <a:pt x="5050" y="1649"/>
                  </a:cubicBezTo>
                  <a:cubicBezTo>
                    <a:pt x="5088" y="1736"/>
                    <a:pt x="5104" y="1831"/>
                    <a:pt x="5134" y="1920"/>
                  </a:cubicBezTo>
                  <a:cubicBezTo>
                    <a:pt x="5124" y="2162"/>
                    <a:pt x="5168" y="2420"/>
                    <a:pt x="5030" y="2629"/>
                  </a:cubicBezTo>
                  <a:cubicBezTo>
                    <a:pt x="5006" y="2724"/>
                    <a:pt x="4989" y="2824"/>
                    <a:pt x="4925" y="2901"/>
                  </a:cubicBezTo>
                  <a:cubicBezTo>
                    <a:pt x="4906" y="2923"/>
                    <a:pt x="4881" y="2940"/>
                    <a:pt x="4863" y="2963"/>
                  </a:cubicBezTo>
                  <a:cubicBezTo>
                    <a:pt x="4817" y="3023"/>
                    <a:pt x="4779" y="3089"/>
                    <a:pt x="4737" y="3151"/>
                  </a:cubicBezTo>
                  <a:cubicBezTo>
                    <a:pt x="4723" y="3172"/>
                    <a:pt x="4694" y="3177"/>
                    <a:pt x="4675" y="3193"/>
                  </a:cubicBezTo>
                  <a:cubicBezTo>
                    <a:pt x="4652" y="3212"/>
                    <a:pt x="4635" y="3238"/>
                    <a:pt x="4612" y="3256"/>
                  </a:cubicBezTo>
                  <a:cubicBezTo>
                    <a:pt x="4572" y="3287"/>
                    <a:pt x="4532" y="3317"/>
                    <a:pt x="4487" y="3339"/>
                  </a:cubicBezTo>
                  <a:cubicBezTo>
                    <a:pt x="4459" y="3353"/>
                    <a:pt x="4428" y="3363"/>
                    <a:pt x="4403" y="3381"/>
                  </a:cubicBezTo>
                  <a:cubicBezTo>
                    <a:pt x="4379" y="3398"/>
                    <a:pt x="4363" y="3424"/>
                    <a:pt x="4341" y="3443"/>
                  </a:cubicBezTo>
                  <a:cubicBezTo>
                    <a:pt x="4266" y="3505"/>
                    <a:pt x="4275" y="3468"/>
                    <a:pt x="4195" y="3548"/>
                  </a:cubicBezTo>
                  <a:cubicBezTo>
                    <a:pt x="4177" y="3566"/>
                    <a:pt x="4170" y="3591"/>
                    <a:pt x="4153" y="3610"/>
                  </a:cubicBezTo>
                  <a:cubicBezTo>
                    <a:pt x="4114" y="3654"/>
                    <a:pt x="4061" y="3687"/>
                    <a:pt x="4028" y="3736"/>
                  </a:cubicBezTo>
                  <a:cubicBezTo>
                    <a:pt x="3980" y="3807"/>
                    <a:pt x="3932" y="3855"/>
                    <a:pt x="3861" y="3903"/>
                  </a:cubicBezTo>
                  <a:cubicBezTo>
                    <a:pt x="3792" y="4005"/>
                    <a:pt x="3793" y="4090"/>
                    <a:pt x="3777" y="4216"/>
                  </a:cubicBezTo>
                  <a:cubicBezTo>
                    <a:pt x="3784" y="4369"/>
                    <a:pt x="3755" y="4528"/>
                    <a:pt x="3798" y="4675"/>
                  </a:cubicBezTo>
                  <a:cubicBezTo>
                    <a:pt x="3810" y="4717"/>
                    <a:pt x="3923" y="4716"/>
                    <a:pt x="3923" y="4716"/>
                  </a:cubicBezTo>
                  <a:cubicBezTo>
                    <a:pt x="4001" y="4768"/>
                    <a:pt x="4088" y="4805"/>
                    <a:pt x="4174" y="4842"/>
                  </a:cubicBezTo>
                  <a:cubicBezTo>
                    <a:pt x="4202" y="4854"/>
                    <a:pt x="4227" y="4876"/>
                    <a:pt x="4257" y="4883"/>
                  </a:cubicBezTo>
                  <a:cubicBezTo>
                    <a:pt x="4339" y="4903"/>
                    <a:pt x="4508" y="4925"/>
                    <a:pt x="4508" y="4925"/>
                  </a:cubicBezTo>
                  <a:cubicBezTo>
                    <a:pt x="4529" y="4932"/>
                    <a:pt x="4551" y="4936"/>
                    <a:pt x="4570" y="4946"/>
                  </a:cubicBezTo>
                  <a:cubicBezTo>
                    <a:pt x="4593" y="4957"/>
                    <a:pt x="4610" y="4978"/>
                    <a:pt x="4633" y="4988"/>
                  </a:cubicBezTo>
                  <a:cubicBezTo>
                    <a:pt x="4673" y="5006"/>
                    <a:pt x="4758" y="5029"/>
                    <a:pt x="4758" y="5029"/>
                  </a:cubicBezTo>
                  <a:cubicBezTo>
                    <a:pt x="4831" y="5078"/>
                    <a:pt x="4852" y="5127"/>
                    <a:pt x="4925" y="5176"/>
                  </a:cubicBezTo>
                  <a:cubicBezTo>
                    <a:pt x="4961" y="5283"/>
                    <a:pt x="4967" y="5285"/>
                    <a:pt x="4967" y="5447"/>
                  </a:cubicBezTo>
                  <a:cubicBezTo>
                    <a:pt x="4967" y="5476"/>
                    <a:pt x="4946" y="5530"/>
                    <a:pt x="4946" y="553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54281" name="Text Box 9"/>
            <p:cNvSpPr txBox="1">
              <a:spLocks noChangeArrowheads="1"/>
            </p:cNvSpPr>
            <p:nvPr/>
          </p:nvSpPr>
          <p:spPr bwMode="auto">
            <a:xfrm>
              <a:off x="3410" y="6985"/>
              <a:ext cx="162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ČUTIM TESNOBO, SRCE MI RAZBIJA.</a:t>
              </a: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1430" y="6625"/>
              <a:ext cx="18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POGOVOR ZA SLUŽBO</a:t>
              </a: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5210" y="7165"/>
              <a:ext cx="2160" cy="1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KAJ ČE VIDIJO, DA MI NE GRE IN DA SEM ŽIVČEN? JOJ, KAJ ČE REČEM KAJ NAROBE!!</a:t>
              </a:r>
              <a:endPara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7730" y="7525"/>
              <a:ext cx="1980" cy="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ZDAJ PA ŠE SAPO LOVIM, SRCE MI BO PODIVJALO, V GLAVI SE MI VRTI!!</a:t>
              </a: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6650" y="9685"/>
              <a:ext cx="32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MORAM VEN, ČE PADEM DOL, ME NE BODO VZELI V SLUŽBO. NAJBOLJE JE, DA KAR ODPOVEM!</a:t>
              </a: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5030" y="11305"/>
              <a:ext cx="234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HITRO ZBEŽI, DOKLER LAHKO!!!</a:t>
              </a: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75" name="Text Box 3"/>
            <p:cNvSpPr txBox="1">
              <a:spLocks noChangeArrowheads="1"/>
            </p:cNvSpPr>
            <p:nvPr/>
          </p:nvSpPr>
          <p:spPr bwMode="auto">
            <a:xfrm>
              <a:off x="5390" y="12565"/>
              <a:ext cx="48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NASLEDNJIČ:</a:t>
              </a:r>
              <a:endParaRPr kumimoji="0" lang="sl-SI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sl-SI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NE MOREM NA POGOVOR – SE LAHKO ONESVESTIM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sl-SI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KAJ BO Z MENOJ</a:t>
              </a:r>
              <a:endParaRPr kumimoji="0" lang="sl-SI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74" name="AutoShape 2"/>
            <p:cNvSpPr>
              <a:spLocks noChangeArrowheads="1"/>
            </p:cNvSpPr>
            <p:nvPr/>
          </p:nvSpPr>
          <p:spPr bwMode="auto">
            <a:xfrm rot="10800000">
              <a:off x="7791" y="12271"/>
              <a:ext cx="389" cy="31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115616" y="112474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VZDRŽEVALNI DEJAVNIKI, KI SO ZNAČILNI ZA OSEBE Z ANKSIOZNO MOTNJO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259632" y="1772816"/>
            <a:ext cx="6408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dirty="0" smtClean="0"/>
              <a:t>  IZOGIBANJE</a:t>
            </a:r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  ISKANJE TOLAŽBE</a:t>
            </a:r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  SAMOGOVOR Z NEGATIVNIMI VSEBINAMI</a:t>
            </a:r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  NAPAČNA PREPRIČANJA O SEBI, DRUGIH IN SVETU</a:t>
            </a:r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  ZADRŽANA ČUSTVA</a:t>
            </a:r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  POMANJKANJE SAMOZAVESTI</a:t>
            </a:r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899592" y="544522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DOMAČA NALOGA 2.1: Moji dejavniki tveganja za razvoj in vzdrževanje anksioznih motenj, str. 107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331640" y="126876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RAVNI TESNOBE </a:t>
            </a:r>
            <a:r>
              <a:rPr lang="sl-SI" dirty="0" smtClean="0"/>
              <a:t>(Sl. 2.3)</a:t>
            </a:r>
            <a:endParaRPr lang="sl-SI" dirty="0"/>
          </a:p>
        </p:txBody>
      </p:sp>
      <p:pic>
        <p:nvPicPr>
          <p:cNvPr id="10" name="Picture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0212" y="1695450"/>
            <a:ext cx="5743575" cy="3467100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107504" y="55892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DOLOČENA STOPNJA TESNOBE JE VEDNO PRISOTNA IN JE NAMENJENA VAROVANJU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PREDSTAVITEV VSEBINE</a:t>
            </a:r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187624" y="862836"/>
            <a:ext cx="65527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dirty="0" smtClean="0"/>
          </a:p>
          <a:p>
            <a:r>
              <a:rPr lang="sl-SI" sz="2000" dirty="0" smtClean="0"/>
              <a:t>Splošni nasveti za izvajanje delavnic in težave, </a:t>
            </a:r>
            <a:br>
              <a:rPr lang="sl-SI" sz="2000" dirty="0" smtClean="0"/>
            </a:br>
            <a:r>
              <a:rPr lang="sl-SI" sz="2000" dirty="0" smtClean="0"/>
              <a:t>ki se lahko pojavijo:</a:t>
            </a:r>
          </a:p>
          <a:p>
            <a:endParaRPr lang="sl-SI" sz="2000" dirty="0" smtClean="0"/>
          </a:p>
          <a:p>
            <a:pPr marL="266700" indent="-266700">
              <a:buFont typeface="+mj-lt"/>
              <a:buAutoNum type="arabicPeriod"/>
            </a:pPr>
            <a:r>
              <a:rPr lang="sl-SI" sz="2000" dirty="0" smtClean="0">
                <a:solidFill>
                  <a:schemeClr val="accent4">
                    <a:lumMod val="75000"/>
                  </a:schemeClr>
                </a:solidFill>
              </a:rPr>
              <a:t>delavnica - Stres, simptomi stresa, simptomi</a:t>
            </a:r>
            <a:br>
              <a:rPr lang="sl-SI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l-SI" sz="2000" dirty="0" smtClean="0">
                <a:solidFill>
                  <a:schemeClr val="accent4">
                    <a:lumMod val="75000"/>
                  </a:schemeClr>
                </a:solidFill>
              </a:rPr>
              <a:t>anksioznih motenj.</a:t>
            </a:r>
          </a:p>
          <a:p>
            <a:pPr marL="266700" indent="-266700">
              <a:buFont typeface="+mj-lt"/>
              <a:buAutoNum type="arabicPeriod"/>
            </a:pPr>
            <a:endParaRPr lang="sl-SI" sz="2000" dirty="0" smtClean="0"/>
          </a:p>
          <a:p>
            <a:pPr marL="266700" indent="-266700">
              <a:buFont typeface="+mj-lt"/>
              <a:buAutoNum type="arabicPeriod"/>
            </a:pPr>
            <a:r>
              <a:rPr lang="sl-SI" sz="2000" dirty="0" smtClean="0">
                <a:solidFill>
                  <a:schemeClr val="accent6"/>
                </a:solidFill>
              </a:rPr>
              <a:t>delavnica - Vzroki in vrste anksioznih motenj, razširjenost</a:t>
            </a:r>
            <a:r>
              <a:rPr lang="sl-SI" sz="2000" dirty="0">
                <a:solidFill>
                  <a:schemeClr val="accent6"/>
                </a:solidFill>
              </a:rPr>
              <a:t>.</a:t>
            </a:r>
            <a:r>
              <a:rPr lang="sl-SI" sz="2000" dirty="0" smtClean="0">
                <a:solidFill>
                  <a:schemeClr val="accent6"/>
                </a:solidFill>
              </a:rPr>
              <a:t> Posledice.</a:t>
            </a:r>
          </a:p>
          <a:p>
            <a:pPr marL="266700" indent="-266700">
              <a:buFont typeface="+mj-lt"/>
              <a:buAutoNum type="arabicPeriod"/>
            </a:pPr>
            <a:endParaRPr lang="sl-SI" sz="2000" dirty="0" smtClean="0"/>
          </a:p>
          <a:p>
            <a:pPr marL="266700" indent="-266700">
              <a:buFont typeface="+mj-lt"/>
              <a:buAutoNum type="arabicPeriod"/>
            </a:pPr>
            <a:r>
              <a:rPr lang="sl-SI" sz="2000" dirty="0" smtClean="0">
                <a:solidFill>
                  <a:srgbClr val="92D050"/>
                </a:solidFill>
              </a:rPr>
              <a:t>delavnica - Zdravljenje anksioznih motenj z zdravili in sproščanjem.</a:t>
            </a:r>
          </a:p>
          <a:p>
            <a:pPr marL="266700" indent="-266700">
              <a:buFont typeface="+mj-lt"/>
              <a:buAutoNum type="arabicPeriod"/>
            </a:pPr>
            <a:endParaRPr lang="sl-SI" sz="2000" dirty="0" smtClean="0"/>
          </a:p>
          <a:p>
            <a:pPr marL="266700" indent="-266700">
              <a:buFont typeface="+mj-lt"/>
              <a:buAutoNum type="arabicPeriod"/>
            </a:pP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delavnica - Zdravljenje in premagovanje anksioznosti s psihoterapijo.</a:t>
            </a:r>
          </a:p>
          <a:p>
            <a:pPr marL="266700" indent="-266700">
              <a:buFont typeface="+mj-lt"/>
              <a:buAutoNum type="arabicPeriod"/>
            </a:pPr>
            <a:endParaRPr lang="sl-SI" sz="2000" dirty="0" smtClean="0"/>
          </a:p>
          <a:p>
            <a:pPr marL="266700" indent="-266700">
              <a:buFont typeface="+mj-lt"/>
              <a:buAutoNum type="arabicPeriod"/>
            </a:pPr>
            <a:r>
              <a:rPr lang="sl-SI" sz="2000" dirty="0" smtClean="0">
                <a:solidFill>
                  <a:srgbClr val="FFC000"/>
                </a:solidFill>
              </a:rPr>
              <a:t>delavnica - Proces okrevanja in preprečevanje ponovnih epizod.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763688" y="9807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VRSTE ANKSIOZNIH MOTENJ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619672" y="134076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dirty="0" smtClean="0"/>
              <a:t> ANKSIOZNOST – SIMPTOM 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 ANKSIOZNOST – MOTNJA</a:t>
            </a:r>
          </a:p>
          <a:p>
            <a:endParaRPr lang="sl-SI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043608" y="2492899"/>
          <a:ext cx="6840760" cy="4104451"/>
        </p:xfrm>
        <a:graphic>
          <a:graphicData uri="http://schemas.openxmlformats.org/drawingml/2006/table">
            <a:tbl>
              <a:tblPr/>
              <a:tblGrid>
                <a:gridCol w="2397609"/>
                <a:gridCol w="4443151"/>
              </a:tblGrid>
              <a:tr h="199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latin typeface="Cambria"/>
                          <a:ea typeface="Times New Roman"/>
                          <a:cs typeface="Times New Roman"/>
                        </a:rPr>
                        <a:t>Anksiozna motnja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latin typeface="Cambria"/>
                          <a:ea typeface="Times New Roman"/>
                          <a:cs typeface="Times New Roman"/>
                        </a:rPr>
                        <a:t>Značilnost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03">
                <a:tc>
                  <a:txBody>
                    <a:bodyPr/>
                    <a:lstStyle/>
                    <a:p>
                      <a:pPr marL="419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latin typeface="Cambria"/>
                          <a:ea typeface="Times New Roman"/>
                          <a:cs typeface="Times New Roman"/>
                        </a:rPr>
                        <a:t>generalizirana anksiozna motnja (GAM)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latin typeface="Cambria"/>
                          <a:ea typeface="Times New Roman"/>
                          <a:cs typeface="Times New Roman"/>
                        </a:rPr>
                        <a:t>Navadno pozno postavljena prava diagnoza, posamezniki obiskujejo zdravnika zaradi telesnih težav: glavobolov, tiščanja v prsih, želodčnih težav... pogosto pridružena depresija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03">
                <a:tc>
                  <a:txBody>
                    <a:bodyPr/>
                    <a:lstStyle/>
                    <a:p>
                      <a:pPr marL="419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latin typeface="Cambria"/>
                          <a:ea typeface="Times New Roman"/>
                          <a:cs typeface="Times New Roman"/>
                        </a:rPr>
                        <a:t>panična motnja (PM) 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latin typeface="Cambria"/>
                          <a:ea typeface="Times New Roman"/>
                          <a:cs typeface="Times New Roman"/>
                        </a:rPr>
                        <a:t>Panični napadi, ki se jim lahko pridruži anticipatorna tesnoba in agorafobija. Pomoč posamezniki navadno najprej poiščejo na nujni medicinski pomoči.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77">
                <a:tc>
                  <a:txBody>
                    <a:bodyPr/>
                    <a:lstStyle/>
                    <a:p>
                      <a:pPr marL="419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latin typeface="Cambria"/>
                          <a:ea typeface="Times New Roman"/>
                          <a:cs typeface="Times New Roman"/>
                        </a:rPr>
                        <a:t>socialna fobija</a:t>
                      </a:r>
                    </a:p>
                    <a:p>
                      <a:pPr marL="419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latin typeface="Cambria"/>
                          <a:ea typeface="Times New Roman"/>
                          <a:cs typeface="Times New Roman"/>
                        </a:rPr>
                        <a:t> (SF)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latin typeface="Cambria"/>
                          <a:ea typeface="Times New Roman"/>
                          <a:cs typeface="Times New Roman"/>
                        </a:rPr>
                        <a:t>Strah, da bi se posameznik osramotil ali osmešil pred drugimi, ali pa da bi izpadel neustrezen. Edina od duševnih motenj, pri kateri je med iskalci pomoči več moških. Ljudje si pomagajo z zlorabo alkohola, ki povečuje »korajžo« in so zato v nevarnosti, da postanejo odvisni.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03">
                <a:tc>
                  <a:txBody>
                    <a:bodyPr/>
                    <a:lstStyle/>
                    <a:p>
                      <a:pPr marL="419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latin typeface="Cambria"/>
                          <a:ea typeface="Times New Roman"/>
                          <a:cs typeface="Times New Roman"/>
                        </a:rPr>
                        <a:t>enostavna fobija (F)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latin typeface="Cambria"/>
                          <a:ea typeface="Times New Roman"/>
                          <a:cs typeface="Times New Roman"/>
                        </a:rPr>
                        <a:t>Strah pred pajki, višino, umazanijo, zaprtimi prostori, krvjo, zobozdravniki... Ljudje si navadno uredijo življenje tako, da se navedenih »strahov« izogibajo.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22">
                <a:tc>
                  <a:txBody>
                    <a:bodyPr/>
                    <a:lstStyle/>
                    <a:p>
                      <a:pPr marL="419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latin typeface="Cambria"/>
                          <a:ea typeface="Times New Roman"/>
                          <a:cs typeface="Times New Roman"/>
                        </a:rPr>
                        <a:t>posttravmatska stresna motnja (PTSM) 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latin typeface="Cambria"/>
                          <a:ea typeface="Times New Roman"/>
                          <a:cs typeface="Times New Roman"/>
                        </a:rPr>
                        <a:t>Tesnoba in pretirana budnost s podoživljanjem travme. Alkohol poslabša stanje.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03">
                <a:tc>
                  <a:txBody>
                    <a:bodyPr/>
                    <a:lstStyle/>
                    <a:p>
                      <a:pPr marL="419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latin typeface="Cambria"/>
                          <a:ea typeface="Times New Roman"/>
                          <a:cs typeface="Times New Roman"/>
                        </a:rPr>
                        <a:t>obsesivna kompulzivna motnja (OKM). 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latin typeface="Cambria"/>
                          <a:ea typeface="Times New Roman"/>
                          <a:cs typeface="Times New Roman"/>
                        </a:rPr>
                        <a:t>Vsiljevanje misli, slik in impulzov. Vsiljevanje dejanj, s katerimi se zmanjšuje tesnoba. Vsebine obsesij so zelo neprijetne, nadležne in se jih ljudje sramujejo.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1187624" y="21328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Razpredelnica 2.1.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403648" y="1340768"/>
            <a:ext cx="626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GENERALIZIRANA ANKSIOZNA MOTNJA</a:t>
            </a:r>
          </a:p>
          <a:p>
            <a:endParaRPr lang="sl-S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najpogostejša (7% ljudi), 2x več žensk kot moških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kronična motnja in oseba postopoma v svoje življenje uvede varovalna vedenja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značilna stalna prosto lebdeča tesnoba in zaskrbljenost za stvari, ki so za posameznika pomembne in mu predstavljajo vrednoto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kontrola nad dogajanjem okoli sebe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navadno so osebe s to motnjo že od nekdaj bolj občutljive in zato je njihov nivo tesnobe stalno povišan, njihov prag občutljivosti zaznavanja nevarnosti pa je nižji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187624" y="1196752"/>
            <a:ext cx="64087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PANIČNA MOTNJA Z AGORAFOBIJO ALI BREZ NJE</a:t>
            </a:r>
          </a:p>
          <a:p>
            <a:endParaRPr lang="sl-S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v katerem koli letu bo 30% do 40% ljudi doživelo panični napad, a večina ne bo doživela motnje</a:t>
            </a:r>
          </a:p>
          <a:p>
            <a:pPr marL="285750" indent="-285750">
              <a:buFont typeface="Arial" pitchFamily="34" charset="0"/>
              <a:buChar char="•"/>
            </a:pPr>
            <a:endParaRPr lang="sl-S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l-SI" b="1" dirty="0" smtClean="0"/>
              <a:t>o panični motnji govorimo, ko oseba doživi vsaj dva nepričakovana panična napada, ki jima sledi vsaj en mesec skrbi pred novim napadom, izgubo nadzora ali pred izgubo zdravega razuma</a:t>
            </a:r>
          </a:p>
          <a:p>
            <a:pPr marL="285750" indent="-285750">
              <a:buFont typeface="Arial" pitchFamily="34" charset="0"/>
              <a:buChar char="•"/>
            </a:pPr>
            <a:endParaRPr lang="sl-S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razvije se pri tistih osebah, ki se ustrašijo lastnih reakcij na stres in se nanje odzovejo z veliko tesnobnostjo</a:t>
            </a:r>
          </a:p>
          <a:p>
            <a:pPr marL="285750" indent="-285750">
              <a:buFont typeface="Arial" pitchFamily="34" charset="0"/>
              <a:buChar char="•"/>
            </a:pPr>
            <a:endParaRPr lang="sl-S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anticipatorni strah - strah pred ponovnim napadom </a:t>
            </a:r>
          </a:p>
          <a:p>
            <a:pPr marL="285750" indent="-285750">
              <a:buFont typeface="Arial" pitchFamily="34" charset="0"/>
              <a:buChar char="•"/>
            </a:pPr>
            <a:endParaRPr lang="sl-S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l-SI" b="1" dirty="0" smtClean="0"/>
              <a:t>agorafobija je strah pred prostori ali situacijami, iz katerih se ne bi mogli rešiti ali pobegniti v primeru, da bi imeli napad panike.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403648" y="83671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10" name="Picture 3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992" y="836712"/>
            <a:ext cx="5336015" cy="6021288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179512" y="386104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Začarani krog paničnega napada sl. 2.4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619672" y="1412776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FOBIČNE MOTNJE </a:t>
            </a:r>
            <a:r>
              <a:rPr lang="sl-SI" dirty="0" smtClean="0"/>
              <a:t>– bolezenski strah</a:t>
            </a:r>
          </a:p>
          <a:p>
            <a:endParaRPr lang="sl-SI" dirty="0" smtClean="0"/>
          </a:p>
          <a:p>
            <a:r>
              <a:rPr lang="sl-SI" dirty="0" smtClean="0"/>
              <a:t>So izogibajoče in tesnobne reakcije na določene razmere: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dirty="0" smtClean="0"/>
              <a:t>na odprte prostore (agorafobija)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dirty="0" smtClean="0"/>
              <a:t>na zaprte prostore (klavstrofobija)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dirty="0" smtClean="0"/>
              <a:t>na prisotnost večjega števila ljudi ali izvajanje določene dejavnosti v prisotnosti drugih (socialna fobija)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dirty="0" smtClean="0"/>
              <a:t>na specifične fobije: na pajke, kače, višino, kri in podobno</a:t>
            </a:r>
          </a:p>
          <a:p>
            <a:pPr marL="285750" indent="-285750"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043608" y="42930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MOČAN STRAH, KI JE POVSEM PRETIRAN GLEDE NA OKOLIŠČINE 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619672" y="1412776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AGORAFOBIJA</a:t>
            </a:r>
          </a:p>
          <a:p>
            <a:endParaRPr lang="sl-SI" dirty="0" smtClean="0"/>
          </a:p>
          <a:p>
            <a:r>
              <a:rPr lang="sl-SI" dirty="0" smtClean="0"/>
              <a:t>Strah pred javnimi prostori oziroma zapustitvijo prostora, kjer se počutimo varni in zaščiteni. </a:t>
            </a:r>
          </a:p>
          <a:p>
            <a:r>
              <a:rPr lang="sl-SI" dirty="0" smtClean="0"/>
              <a:t>	- trgovska središča</a:t>
            </a:r>
          </a:p>
          <a:p>
            <a:r>
              <a:rPr lang="sl-SI" dirty="0" smtClean="0"/>
              <a:t>	- banka</a:t>
            </a:r>
          </a:p>
          <a:p>
            <a:r>
              <a:rPr lang="sl-SI" dirty="0" smtClean="0"/>
              <a:t>	- avtobus, vlak</a:t>
            </a:r>
          </a:p>
          <a:p>
            <a:r>
              <a:rPr lang="sl-SI" dirty="0" smtClean="0"/>
              <a:t>	- predor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b="1" dirty="0" smtClean="0">
                <a:solidFill>
                  <a:srgbClr val="00B050"/>
                </a:solidFill>
              </a:rPr>
              <a:t>KLAVSTROFOBIJA</a:t>
            </a:r>
          </a:p>
          <a:p>
            <a:endParaRPr lang="sl-SI" dirty="0" smtClean="0"/>
          </a:p>
          <a:p>
            <a:r>
              <a:rPr lang="sl-SI" dirty="0" smtClean="0"/>
              <a:t>Strah pred zaprtimi in ozkimi prostori.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619672" y="1412776"/>
            <a:ext cx="63367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SOCIALNA FOBIJA</a:t>
            </a:r>
          </a:p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 nenehen in neracionalen strah pred družabnimi situacijami, v katerih bi jih drugi ljudje lahko ocenjevali ali obsojali</a:t>
            </a:r>
          </a:p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 je huda oblika sramežljivosti, ki povzroča ljudem težave v njihovem vsakdanjem življenju</a:t>
            </a:r>
          </a:p>
          <a:p>
            <a:pPr>
              <a:buFont typeface="Arial" pitchFamily="34" charset="0"/>
              <a:buChar char="•"/>
            </a:pPr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 dostikrat neprepoznana</a:t>
            </a:r>
          </a:p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 situacije, ki običajno izzovejo anksioznost:</a:t>
            </a:r>
          </a:p>
          <a:p>
            <a:pPr lvl="0"/>
            <a:r>
              <a:rPr lang="sl-SI" dirty="0" smtClean="0"/>
              <a:t>	nastopanje v javnosti, pogovor z ljudmi ter nadrejenimi,</a:t>
            </a:r>
          </a:p>
          <a:p>
            <a:pPr lvl="0"/>
            <a:r>
              <a:rPr lang="sl-SI" dirty="0" smtClean="0"/>
              <a:t>	pogovor s tujci, intervjuji, zmenki,</a:t>
            </a:r>
          </a:p>
          <a:p>
            <a:pPr lvl="0"/>
            <a:r>
              <a:rPr lang="sl-SI" dirty="0" smtClean="0"/>
              <a:t>	telefoniranje, spoznavanje novih ljudi,</a:t>
            </a:r>
          </a:p>
          <a:p>
            <a:pPr lvl="0"/>
            <a:r>
              <a:rPr lang="sl-SI" dirty="0" smtClean="0"/>
              <a:t>	uporabljanje javnih stranišč, </a:t>
            </a:r>
          </a:p>
          <a:p>
            <a:pPr lvl="0"/>
            <a:r>
              <a:rPr lang="sl-SI" dirty="0" smtClean="0"/>
              <a:t>	jesti, piti ali pisati na javnem mestu.</a:t>
            </a:r>
          </a:p>
          <a:p>
            <a:pPr>
              <a:buFont typeface="Arial" pitchFamily="34" charset="0"/>
              <a:buChar char="•"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619672" y="980728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SPECIFIČNE FOBIJE</a:t>
            </a:r>
          </a:p>
          <a:p>
            <a:endParaRPr lang="sl-SI" dirty="0" smtClean="0"/>
          </a:p>
          <a:p>
            <a:r>
              <a:rPr lang="sl-SI" dirty="0" smtClean="0"/>
              <a:t>Močan strah, ki je povsem pretiran glede na okoliščine.</a:t>
            </a:r>
          </a:p>
          <a:p>
            <a:endParaRPr lang="sl-SI" dirty="0" smtClean="0"/>
          </a:p>
          <a:p>
            <a:pPr marL="982663"/>
            <a:r>
              <a:rPr lang="sl-SI" dirty="0" smtClean="0"/>
              <a:t>Npr. oseba, ki jo je ugriznil pobesneli pes, lahko posploši svoj strah na vse pse in razvije fobijo pred psi.</a:t>
            </a:r>
          </a:p>
          <a:p>
            <a:endParaRPr lang="sl-SI" dirty="0" smtClean="0"/>
          </a:p>
          <a:p>
            <a:endParaRPr lang="sl-SI" b="1" dirty="0" smtClean="0"/>
          </a:p>
          <a:p>
            <a:r>
              <a:rPr lang="sl-SI" b="1" dirty="0" smtClean="0">
                <a:solidFill>
                  <a:srgbClr val="00B050"/>
                </a:solidFill>
              </a:rPr>
              <a:t>POSTTRAVMATSKA STRESNA MOTNJA</a:t>
            </a:r>
          </a:p>
          <a:p>
            <a:endParaRPr lang="sl-SI" b="1" dirty="0" smtClean="0"/>
          </a:p>
          <a:p>
            <a:r>
              <a:rPr lang="sl-SI" dirty="0" smtClean="0"/>
              <a:t>Nastane kot zakasnel ali podaljšan odziv na izjemno hude stresne dogodke.</a:t>
            </a:r>
          </a:p>
          <a:p>
            <a:r>
              <a:rPr lang="sl-SI" dirty="0" smtClean="0"/>
              <a:t>	Npr.  nesreča, posilstvo, rop</a:t>
            </a:r>
          </a:p>
          <a:p>
            <a:endParaRPr lang="sl-SI" b="1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619672" y="1412776"/>
            <a:ext cx="63367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postanejo skrbi, dvomi in vraževerje pretirani in jih rešujemo  s ponavljanjem nesmiselnih ritualov, govorimo o </a:t>
            </a:r>
            <a:r>
              <a:rPr lang="sl-SI" b="1" dirty="0" smtClean="0">
                <a:solidFill>
                  <a:srgbClr val="00B050"/>
                </a:solidFill>
              </a:rPr>
              <a:t>OBSESIVNO KOMPULZIVNA MOTNJI.</a:t>
            </a:r>
          </a:p>
          <a:p>
            <a:endParaRPr lang="sl-SI" b="1" dirty="0" smtClean="0"/>
          </a:p>
          <a:p>
            <a:r>
              <a:rPr lang="sl-SI" dirty="0" smtClean="0"/>
              <a:t>Npr. pretiran strah pred bacili povzroči nenehno umivanje rok.</a:t>
            </a:r>
          </a:p>
          <a:p>
            <a:endParaRPr lang="sl-SI" dirty="0" smtClean="0"/>
          </a:p>
          <a:p>
            <a:r>
              <a:rPr lang="sl-SI" b="1" dirty="0" smtClean="0"/>
              <a:t>Obsesije</a:t>
            </a:r>
            <a:r>
              <a:rPr lang="sl-SI" dirty="0" smtClean="0"/>
              <a:t> so misli, podobe ali impulzi, ki se ponavljajo znova in znova. Osebi se zdi, da jih ne more kontrolirati (strah pred bacili, umazanijo, da ne bi koga poškodovali)</a:t>
            </a:r>
          </a:p>
          <a:p>
            <a:endParaRPr lang="sl-SI" dirty="0" smtClean="0"/>
          </a:p>
          <a:p>
            <a:r>
              <a:rPr lang="sl-SI" b="1" dirty="0" smtClean="0"/>
              <a:t>Kompulzije</a:t>
            </a:r>
            <a:r>
              <a:rPr lang="sl-SI" dirty="0" smtClean="0"/>
              <a:t> so dejanja, ki jih oseba vedno znova ponavlja, običajno v skladu z nekimi “pravili” (umivanje, nenehno preverjanje).</a:t>
            </a:r>
          </a:p>
          <a:p>
            <a:endParaRPr lang="sl-SI" dirty="0" smtClean="0"/>
          </a:p>
          <a:p>
            <a:r>
              <a:rPr lang="sl-SI" b="1" dirty="0" smtClean="0"/>
              <a:t>Oseba z ritualom  -  </a:t>
            </a:r>
            <a:r>
              <a:rPr lang="sl-SI" b="1" dirty="0" err="1" smtClean="0"/>
              <a:t>kompulzijo</a:t>
            </a:r>
            <a:r>
              <a:rPr lang="sl-SI" b="1" dirty="0" smtClean="0"/>
              <a:t> doseže olajšanje od neprijetnega občutka, ki ga povzročajo obsesije.</a:t>
            </a:r>
          </a:p>
          <a:p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323528" y="630932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Domača naloga 2.2: Moja anksiozna motnja, str. 108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3.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115616" y="126876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u="sng" dirty="0" smtClean="0"/>
              <a:t>Zdravljenje anksioznih motenj z zdravili in psihoterapijo</a:t>
            </a:r>
            <a:endParaRPr lang="sl-SI" sz="2400" u="sng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187624" y="1916832"/>
            <a:ext cx="65887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NASVET: Prvi del delavnice (zdravila) naj izvede zdravnik! Ostali naj se omejijo na osnovne informacije in preverjena dejstva o zdravljenju z zdravili!</a:t>
            </a:r>
          </a:p>
          <a:p>
            <a:endParaRPr lang="sl-SI" b="1" dirty="0" smtClean="0"/>
          </a:p>
          <a:p>
            <a:r>
              <a:rPr lang="sl-SI" dirty="0" smtClean="0">
                <a:solidFill>
                  <a:srgbClr val="00B050"/>
                </a:solidFill>
              </a:rPr>
              <a:t>Z zdravljenjem želimo doseči</a:t>
            </a:r>
            <a:r>
              <a:rPr lang="sl-SI" dirty="0" smtClean="0"/>
              <a:t>:</a:t>
            </a:r>
          </a:p>
          <a:p>
            <a:pPr>
              <a:buFontTx/>
              <a:buChar char="-"/>
            </a:pPr>
            <a:r>
              <a:rPr lang="sl-SI" dirty="0" smtClean="0"/>
              <a:t> znižanje osnovne ravni anksioznosti </a:t>
            </a:r>
          </a:p>
          <a:p>
            <a:pPr>
              <a:buFontTx/>
              <a:buChar char="-"/>
            </a:pPr>
            <a:r>
              <a:rPr lang="sl-SI" dirty="0" smtClean="0"/>
              <a:t> dvig tolerance za prenašanje nelagodja</a:t>
            </a:r>
          </a:p>
          <a:p>
            <a:pPr>
              <a:buFontTx/>
              <a:buChar char="-"/>
            </a:pPr>
            <a:endParaRPr lang="sl-SI" dirty="0" smtClean="0"/>
          </a:p>
          <a:p>
            <a:r>
              <a:rPr lang="sl-SI" dirty="0" smtClean="0">
                <a:solidFill>
                  <a:srgbClr val="00B050"/>
                </a:solidFill>
              </a:rPr>
              <a:t>Zdravimo:</a:t>
            </a:r>
          </a:p>
          <a:p>
            <a:pPr>
              <a:buFontTx/>
              <a:buChar char="-"/>
            </a:pPr>
            <a:r>
              <a:rPr lang="sl-SI" dirty="0" smtClean="0"/>
              <a:t> z zdravili</a:t>
            </a:r>
          </a:p>
          <a:p>
            <a:pPr>
              <a:buFontTx/>
              <a:buChar char="-"/>
            </a:pPr>
            <a:r>
              <a:rPr lang="sl-SI" dirty="0" smtClean="0"/>
              <a:t> z uveljavljenimi in dokazano učinkovitimi tehnikami sproščanja</a:t>
            </a:r>
          </a:p>
          <a:p>
            <a:pPr>
              <a:buFontTx/>
              <a:buChar char="-"/>
            </a:pPr>
            <a:endParaRPr lang="sl-SI" dirty="0" smtClean="0"/>
          </a:p>
          <a:p>
            <a:r>
              <a:rPr lang="sl-SI" dirty="0" smtClean="0">
                <a:solidFill>
                  <a:srgbClr val="00B050"/>
                </a:solidFill>
              </a:rPr>
              <a:t>HITREJE, KO SE UGOTOVI  MOTNJA IN HITREJE, KO PRIČNEMO Z ZDRAVLJENJEM KRAJŠI BO ČAS ZDRAVLJENJA!!!</a:t>
            </a:r>
            <a:endParaRPr lang="sl-SI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619672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1.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259632" y="98072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u="sng" dirty="0" smtClean="0"/>
              <a:t>Stres, simptomi stresa, simptomi anksioznih motenj</a:t>
            </a:r>
            <a:endParaRPr lang="sl-SI" sz="2400" u="sng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475656" y="1772816"/>
            <a:ext cx="61206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sl-SI" sz="2000" b="1" dirty="0" smtClean="0"/>
              <a:t>KAJ JE STRES?</a:t>
            </a:r>
          </a:p>
          <a:p>
            <a:pPr marL="342900" indent="-342900">
              <a:buFontTx/>
              <a:buChar char="-"/>
            </a:pPr>
            <a:endParaRPr lang="sl-SI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sl-SI" b="1" dirty="0" smtClean="0">
                <a:ea typeface="Times New Roman" pitchFamily="18" charset="0"/>
                <a:cs typeface="Times New Roman" pitchFamily="18" charset="0"/>
              </a:rPr>
              <a:t>Sprožilci in vzdrževalci stresa </a:t>
            </a:r>
            <a:r>
              <a:rPr lang="sl-SI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(sl. 1.1)</a:t>
            </a:r>
            <a:endParaRPr lang="sl-SI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sl-SI" dirty="0"/>
          </a:p>
        </p:txBody>
      </p:sp>
      <p:sp>
        <p:nvSpPr>
          <p:cNvPr id="15" name="Pravokotnik 14"/>
          <p:cNvSpPr/>
          <p:nvPr/>
        </p:nvSpPr>
        <p:spPr>
          <a:xfrm>
            <a:off x="1547664" y="3114834"/>
            <a:ext cx="5904656" cy="17543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dirty="0" smtClean="0">
                <a:ea typeface="Times New Roman" pitchFamily="18" charset="0"/>
                <a:cs typeface="Times New Roman" pitchFamily="18" charset="0"/>
              </a:rPr>
              <a:t> preobremenjenost v službi  </a:t>
            </a:r>
            <a:endParaRPr lang="sl-SI" sz="8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dirty="0" smtClean="0">
                <a:ea typeface="Times New Roman" pitchFamily="18" charset="0"/>
                <a:cs typeface="Times New Roman" pitchFamily="18" charset="0"/>
              </a:rPr>
              <a:t> težave v partnerski zvezi</a:t>
            </a:r>
            <a:endParaRPr lang="sl-SI" sz="8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dirty="0" smtClean="0">
                <a:ea typeface="Times New Roman" pitchFamily="18" charset="0"/>
                <a:cs typeface="Times New Roman" pitchFamily="18" charset="0"/>
              </a:rPr>
              <a:t> selitev</a:t>
            </a:r>
            <a:endParaRPr lang="sl-SI" sz="8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dirty="0" smtClean="0">
                <a:ea typeface="Times New Roman" pitchFamily="18" charset="0"/>
                <a:cs typeface="Times New Roman" pitchFamily="18" charset="0"/>
              </a:rPr>
              <a:t> predavanje</a:t>
            </a:r>
            <a:endParaRPr lang="sl-SI" sz="8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dirty="0" smtClean="0">
                <a:ea typeface="Times New Roman" pitchFamily="18" charset="0"/>
                <a:cs typeface="Times New Roman" pitchFamily="18" charset="0"/>
              </a:rPr>
              <a:t> govor v javnosti</a:t>
            </a:r>
            <a:endParaRPr lang="sl-SI" sz="8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dirty="0" smtClean="0">
                <a:ea typeface="Times New Roman" pitchFamily="18" charset="0"/>
                <a:cs typeface="Times New Roman" pitchFamily="18" charset="0"/>
              </a:rPr>
              <a:t> nesreče</a:t>
            </a:r>
            <a:endParaRPr lang="sl-SI" sz="800" dirty="0" smtClean="0">
              <a:cs typeface="Arial" pitchFamily="34" charset="0"/>
            </a:endParaRPr>
          </a:p>
          <a:p>
            <a:pPr marL="355600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dirty="0" smtClean="0">
                <a:ea typeface="Times New Roman" pitchFamily="18" charset="0"/>
                <a:cs typeface="Times New Roman" pitchFamily="18" charset="0"/>
              </a:rPr>
              <a:t> hud prepir</a:t>
            </a:r>
            <a:endParaRPr lang="sl-SI" sz="800" dirty="0" smtClean="0">
              <a:cs typeface="Arial" pitchFamily="34" charset="0"/>
            </a:endParaRPr>
          </a:p>
          <a:p>
            <a:pPr marL="355600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dirty="0" smtClean="0">
                <a:ea typeface="Times New Roman" pitchFamily="18" charset="0"/>
                <a:cs typeface="Times New Roman" pitchFamily="18" charset="0"/>
              </a:rPr>
              <a:t> izguba službe</a:t>
            </a:r>
            <a:endParaRPr lang="sl-SI" sz="800" dirty="0" smtClean="0">
              <a:cs typeface="Arial" pitchFamily="34" charset="0"/>
            </a:endParaRPr>
          </a:p>
          <a:p>
            <a:pPr marL="355600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dirty="0" smtClean="0">
                <a:ea typeface="Times New Roman" pitchFamily="18" charset="0"/>
                <a:cs typeface="Times New Roman" pitchFamily="18" charset="0"/>
              </a:rPr>
              <a:t> smrt</a:t>
            </a:r>
            <a:endParaRPr lang="sl-SI" sz="800" dirty="0" smtClean="0">
              <a:cs typeface="Arial" pitchFamily="34" charset="0"/>
            </a:endParaRPr>
          </a:p>
          <a:p>
            <a:pPr marL="355600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dirty="0" smtClean="0">
                <a:ea typeface="Times New Roman" pitchFamily="18" charset="0"/>
                <a:cs typeface="Times New Roman" pitchFamily="18" charset="0"/>
              </a:rPr>
              <a:t> rojstvo</a:t>
            </a:r>
            <a:endParaRPr lang="sl-SI" sz="800" dirty="0" smtClean="0">
              <a:cs typeface="Arial" pitchFamily="34" charset="0"/>
            </a:endParaRPr>
          </a:p>
          <a:p>
            <a:pPr marL="355600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dirty="0" smtClean="0">
                <a:ea typeface="Times New Roman" pitchFamily="18" charset="0"/>
                <a:cs typeface="Times New Roman" pitchFamily="18" charset="0"/>
              </a:rPr>
              <a:t> ločitev</a:t>
            </a:r>
            <a:endParaRPr lang="sl-SI" sz="800" dirty="0" smtClean="0">
              <a:cs typeface="Arial" pitchFamily="34" charset="0"/>
            </a:endParaRPr>
          </a:p>
          <a:p>
            <a:pPr marL="355600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dirty="0" smtClean="0">
                <a:ea typeface="Times New Roman" pitchFamily="18" charset="0"/>
                <a:cs typeface="Times New Roman" pitchFamily="18" charset="0"/>
              </a:rPr>
              <a:t> poroka</a:t>
            </a:r>
            <a:endParaRPr lang="sl-SI" sz="28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3.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339752" y="1052737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ZDRAVILA</a:t>
            </a:r>
          </a:p>
          <a:p>
            <a:endParaRPr lang="sl-SI" sz="2400" b="1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1640" y="162880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Ne zdravijo                              znižujejo tesnobo in večajo pogum </a:t>
            </a:r>
            <a:endParaRPr lang="sl-SI" dirty="0"/>
          </a:p>
        </p:txBody>
      </p:sp>
      <p:sp>
        <p:nvSpPr>
          <p:cNvPr id="14" name="Desna puščica 13"/>
          <p:cNvSpPr/>
          <p:nvPr/>
        </p:nvSpPr>
        <p:spPr>
          <a:xfrm>
            <a:off x="2699792" y="1844824"/>
            <a:ext cx="10081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/>
          <p:cNvSpPr txBox="1"/>
          <p:nvPr/>
        </p:nvSpPr>
        <p:spPr>
          <a:xfrm>
            <a:off x="1331640" y="2276872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Vrste zdravil</a:t>
            </a:r>
            <a:r>
              <a:rPr lang="sl-SI" b="1" dirty="0" smtClean="0"/>
              <a:t>:</a:t>
            </a:r>
          </a:p>
          <a:p>
            <a:endParaRPr lang="sl-SI" b="1" dirty="0" smtClean="0"/>
          </a:p>
          <a:p>
            <a:pPr>
              <a:buFontTx/>
              <a:buChar char="-"/>
            </a:pPr>
            <a:r>
              <a:rPr lang="sl-SI" dirty="0" smtClean="0"/>
              <a:t> ANTIDEPRESIVI</a:t>
            </a:r>
          </a:p>
          <a:p>
            <a:pPr>
              <a:buFontTx/>
              <a:buChar char="-"/>
            </a:pPr>
            <a:r>
              <a:rPr lang="sl-SI" dirty="0" smtClean="0"/>
              <a:t> ANKSIOLITIKI</a:t>
            </a:r>
          </a:p>
          <a:p>
            <a:pPr>
              <a:buFontTx/>
              <a:buChar char="-"/>
            </a:pPr>
            <a:r>
              <a:rPr lang="sl-SI" dirty="0" smtClean="0"/>
              <a:t> BETA-BLOKATORJI</a:t>
            </a:r>
          </a:p>
          <a:p>
            <a:pPr>
              <a:buFontTx/>
              <a:buChar char="-"/>
            </a:pPr>
            <a:r>
              <a:rPr lang="sl-SI" dirty="0" smtClean="0"/>
              <a:t> ANTIPSIHOTIKI</a:t>
            </a:r>
          </a:p>
          <a:p>
            <a:pPr>
              <a:buFontTx/>
              <a:buChar char="-"/>
            </a:pPr>
            <a:r>
              <a:rPr lang="sl-SI" dirty="0" smtClean="0"/>
              <a:t> USPAVALA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3.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835696" y="98072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ANTIDEPRESIVI</a:t>
            </a:r>
            <a:endParaRPr lang="sl-SI" dirty="0"/>
          </a:p>
        </p:txBody>
      </p:sp>
      <p:pic>
        <p:nvPicPr>
          <p:cNvPr id="13" name="Slika 12" descr="delovanjeAD.bmp"/>
          <p:cNvPicPr>
            <a:picLocks noChangeAspect="1"/>
          </p:cNvPicPr>
          <p:nvPr/>
        </p:nvPicPr>
        <p:blipFill rotWithShape="1">
          <a:blip r:embed="rId6" cstate="print"/>
          <a:srcRect l="855" r="1470"/>
          <a:stretch/>
        </p:blipFill>
        <p:spPr>
          <a:xfrm>
            <a:off x="447674" y="1484784"/>
            <a:ext cx="8248651" cy="38884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PoljeZBesedilom 13"/>
          <p:cNvSpPr txBox="1"/>
          <p:nvPr/>
        </p:nvSpPr>
        <p:spPr>
          <a:xfrm>
            <a:off x="1187624" y="544522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KAKO VEMO, DA SO PRIČELI ANTIDEPRESIVI DELOVATI</a:t>
            </a:r>
          </a:p>
          <a:p>
            <a:endParaRPr lang="sl-SI" dirty="0" smtClean="0"/>
          </a:p>
          <a:p>
            <a:r>
              <a:rPr lang="sl-SI" dirty="0" smtClean="0"/>
              <a:t>Domača naloga 3.1: Moja zdravila, str. 109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3.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331640" y="1412776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UVELJAVLJENE IN DOKAZANO UČINKOVITE TEHNIKE SPROŠČANJA</a:t>
            </a:r>
          </a:p>
          <a:p>
            <a:endParaRPr lang="sl-SI" b="1" dirty="0" smtClean="0"/>
          </a:p>
          <a:p>
            <a:r>
              <a:rPr lang="sl-SI" dirty="0" smtClean="0"/>
              <a:t>SPROŠČANJE</a:t>
            </a:r>
          </a:p>
          <a:p>
            <a:pPr marL="892175"/>
            <a:r>
              <a:rPr lang="sl-SI" dirty="0" smtClean="0"/>
              <a:t>	različne tehnike dihanja (s trebušno predpono, </a:t>
            </a:r>
            <a:r>
              <a:rPr lang="sl-SI" dirty="0" err="1" smtClean="0"/>
              <a:t>meditacijsko</a:t>
            </a:r>
            <a:r>
              <a:rPr lang="sl-SI" dirty="0" smtClean="0"/>
              <a:t>, globoko, ritmično)</a:t>
            </a:r>
          </a:p>
          <a:p>
            <a:pPr marL="892175"/>
            <a:endParaRPr lang="sl-SI" dirty="0" smtClean="0"/>
          </a:p>
          <a:p>
            <a:pPr defTabSz="180975"/>
            <a:r>
              <a:rPr lang="sl-SI" dirty="0" smtClean="0"/>
              <a:t>MIŠIČNA RELAKSACIJA</a:t>
            </a:r>
          </a:p>
          <a:p>
            <a:pPr defTabSz="180975"/>
            <a:endParaRPr lang="sl-SI" dirty="0" smtClean="0"/>
          </a:p>
          <a:p>
            <a:pPr defTabSz="180975"/>
            <a:r>
              <a:rPr lang="sl-SI" dirty="0" smtClean="0"/>
              <a:t>OSTALE THNIKE SPROŠČANJA</a:t>
            </a:r>
          </a:p>
          <a:p>
            <a:pPr marL="892175" defTabSz="180975"/>
            <a:r>
              <a:rPr lang="sl-SI" dirty="0" smtClean="0"/>
              <a:t>izometrična sprostitev, hitra tehnika sprostitve, relaksacija na geslo, vizualizacija</a:t>
            </a:r>
          </a:p>
          <a:p>
            <a:pPr marL="892175" defTabSz="180975"/>
            <a:endParaRPr lang="sl-SI" dirty="0" smtClean="0"/>
          </a:p>
          <a:p>
            <a:pPr defTabSz="180975"/>
            <a:r>
              <a:rPr lang="sl-SI" dirty="0" smtClean="0"/>
              <a:t>TELESNA AKTIVNOST</a:t>
            </a:r>
          </a:p>
          <a:p>
            <a:pPr defTabSz="180975"/>
            <a:endParaRPr lang="sl-SI" dirty="0" smtClean="0"/>
          </a:p>
          <a:p>
            <a:pPr defTabSz="180975"/>
            <a:r>
              <a:rPr lang="sl-SI" dirty="0" smtClean="0"/>
              <a:t>PREUSMERJANJE POZORNOSTI</a:t>
            </a:r>
          </a:p>
          <a:p>
            <a:pPr defTabSz="180975"/>
            <a:endParaRPr lang="sl-SI" dirty="0" smtClean="0"/>
          </a:p>
          <a:p>
            <a:pPr defTabSz="180975"/>
            <a:r>
              <a:rPr lang="sl-SI" dirty="0" smtClean="0"/>
              <a:t>Domača naloga 3.2: Sproščanje in preusmerjanje misli – del. list. 3.3 Seznam pozitivnih misli, str. 110, 111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4.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55576" y="105273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u="sng" dirty="0" smtClean="0"/>
              <a:t>Zdravljenje in premagovanje anksioznosti s psihoterapijo in spremembo življenjskega sloga</a:t>
            </a:r>
          </a:p>
          <a:p>
            <a:endParaRPr lang="sl-SI" sz="2400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331640" y="19888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Kaj je PSIHOTERAPIJA in komu KORISTI?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043608" y="24208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pPr algn="ctr"/>
            <a:r>
              <a:rPr lang="sl-SI" dirty="0" smtClean="0">
                <a:solidFill>
                  <a:srgbClr val="FF0000"/>
                </a:solidFill>
              </a:rPr>
              <a:t>AVTOMATSKA MISEL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179512" y="3437384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IZKUŠNJE									   							</a:t>
            </a:r>
            <a:r>
              <a:rPr lang="sl-SI" b="1" dirty="0" smtClean="0"/>
              <a:t>ČUSTVA</a:t>
            </a:r>
          </a:p>
          <a:p>
            <a:endParaRPr lang="sl-SI" dirty="0" smtClean="0"/>
          </a:p>
          <a:p>
            <a:r>
              <a:rPr lang="sl-SI" dirty="0" smtClean="0"/>
              <a:t>	        </a:t>
            </a:r>
            <a:r>
              <a:rPr lang="sl-SI" dirty="0" smtClean="0">
                <a:sym typeface="Wingdings"/>
              </a:rPr>
              <a:t></a:t>
            </a:r>
            <a:r>
              <a:rPr lang="sl-SI" dirty="0" smtClean="0"/>
              <a:t> DOGAJANJE </a:t>
            </a:r>
            <a:r>
              <a:rPr lang="sl-SI" dirty="0" smtClean="0">
                <a:sym typeface="Wingdings"/>
              </a:rPr>
              <a:t></a:t>
            </a:r>
            <a:r>
              <a:rPr lang="sl-SI" dirty="0" smtClean="0"/>
              <a:t>  </a:t>
            </a:r>
            <a:r>
              <a:rPr lang="sl-SI" b="1" dirty="0" smtClean="0"/>
              <a:t>AVTOMATSKA MISEL</a:t>
            </a:r>
            <a:r>
              <a:rPr lang="sl-SI" dirty="0" smtClean="0"/>
              <a:t> </a:t>
            </a:r>
            <a:r>
              <a:rPr lang="sl-SI" dirty="0" smtClean="0">
                <a:sym typeface="Wingdings"/>
              </a:rPr>
              <a:t></a:t>
            </a:r>
            <a:r>
              <a:rPr lang="sl-SI" dirty="0" smtClean="0"/>
              <a:t> ODZIV      </a:t>
            </a:r>
            <a:r>
              <a:rPr lang="sl-SI" b="1" dirty="0" smtClean="0"/>
              <a:t>TELO</a:t>
            </a:r>
            <a:endParaRPr lang="sl-SI" dirty="0" smtClean="0"/>
          </a:p>
          <a:p>
            <a:r>
              <a:rPr lang="sl-SI" dirty="0" smtClean="0"/>
              <a:t>ZNANJE							 									</a:t>
            </a:r>
            <a:r>
              <a:rPr lang="sl-SI" b="1" dirty="0" smtClean="0"/>
              <a:t>VEDENJE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19" name="Desna puščica 18"/>
          <p:cNvSpPr/>
          <p:nvPr/>
        </p:nvSpPr>
        <p:spPr>
          <a:xfrm>
            <a:off x="6660232" y="6021288"/>
            <a:ext cx="201622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4.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Slika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94073"/>
            <a:ext cx="7632848" cy="54592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4.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0" y="1052736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39553" y="3284984"/>
          <a:ext cx="7704855" cy="288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431752">
                <a:tc>
                  <a:txBody>
                    <a:bodyPr/>
                    <a:lstStyle/>
                    <a:p>
                      <a:r>
                        <a:rPr lang="sl-SI" dirty="0" smtClean="0"/>
                        <a:t>DOGODEK</a:t>
                      </a:r>
                      <a:endParaRPr lang="sl-S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MISEL</a:t>
                      </a:r>
                      <a:endParaRPr lang="sl-S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ČUSTVO</a:t>
                      </a:r>
                      <a:endParaRPr lang="sl-S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064594">
                <a:tc>
                  <a:txBody>
                    <a:bodyPr/>
                    <a:lstStyle/>
                    <a:p>
                      <a:r>
                        <a:rPr lang="sl-SI" dirty="0" smtClean="0"/>
                        <a:t>Dobim telegram.</a:t>
                      </a:r>
                      <a:endParaRPr lang="sl-S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 Kaj</a:t>
                      </a:r>
                      <a:r>
                        <a:rPr lang="sl-SI" baseline="0" dirty="0" smtClean="0"/>
                        <a:t> če je kdo umrl?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l-SI" dirty="0" smtClean="0"/>
                        <a:t> Vabilo na </a:t>
                      </a:r>
                      <a:r>
                        <a:rPr lang="sl-SI" dirty="0" err="1" smtClean="0"/>
                        <a:t>žur</a:t>
                      </a:r>
                      <a:r>
                        <a:rPr lang="sl-SI" dirty="0" smtClean="0"/>
                        <a:t>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l-SI" dirty="0" smtClean="0"/>
                        <a:t> Poglejmo,</a:t>
                      </a:r>
                      <a:r>
                        <a:rPr lang="sl-SI" baseline="0" dirty="0" smtClean="0"/>
                        <a:t> kaj je …</a:t>
                      </a:r>
                      <a:endParaRPr lang="sl-S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Strah.</a:t>
                      </a:r>
                    </a:p>
                    <a:p>
                      <a:r>
                        <a:rPr lang="sl-SI" dirty="0" smtClean="0"/>
                        <a:t>Pričakovanje.</a:t>
                      </a:r>
                    </a:p>
                    <a:p>
                      <a:r>
                        <a:rPr lang="sl-SI" dirty="0" smtClean="0"/>
                        <a:t>Radovednost.</a:t>
                      </a:r>
                      <a:endParaRPr lang="sl-S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383973">
                <a:tc>
                  <a:txBody>
                    <a:bodyPr/>
                    <a:lstStyle/>
                    <a:p>
                      <a:r>
                        <a:rPr lang="sl-SI" dirty="0" smtClean="0"/>
                        <a:t>Stiska me v prsih.</a:t>
                      </a:r>
                      <a:endParaRPr lang="sl-S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- Duši me, bolan sem.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l-SI" dirty="0" smtClean="0"/>
                        <a:t> To je znak tesnobe in ni nevarno.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l-SI" baseline="0" dirty="0" smtClean="0"/>
                        <a:t> Spila sem preveč kave.</a:t>
                      </a:r>
                      <a:endParaRPr lang="sl-S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Hud strah.</a:t>
                      </a:r>
                    </a:p>
                    <a:p>
                      <a:r>
                        <a:rPr lang="sl-SI" dirty="0" smtClean="0"/>
                        <a:t>Manjši strah.</a:t>
                      </a:r>
                    </a:p>
                    <a:p>
                      <a:endParaRPr lang="sl-SI" dirty="0" smtClean="0"/>
                    </a:p>
                    <a:p>
                      <a:r>
                        <a:rPr lang="sl-SI" dirty="0" smtClean="0"/>
                        <a:t>Ni strahu.</a:t>
                      </a:r>
                      <a:endParaRPr lang="sl-S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5" name="PoljeZBesedilom 14"/>
          <p:cNvSpPr txBox="1"/>
          <p:nvPr/>
        </p:nvSpPr>
        <p:spPr>
          <a:xfrm>
            <a:off x="1259632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 </a:t>
            </a:r>
            <a:endParaRPr lang="sl-SI" dirty="0" smtClean="0"/>
          </a:p>
          <a:p>
            <a:r>
              <a:rPr lang="sl-SI" dirty="0" smtClean="0"/>
              <a:t>Primeri pozitivnih, negativnih in nevtralnih avtomatskih misli pri različnih dogodkih</a:t>
            </a:r>
          </a:p>
          <a:p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899592" y="26369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Razpredelnica 4.2. 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4.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164288" cy="6858000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7596336" y="2636912"/>
            <a:ext cx="1547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Medsebojni vplivi MISLI, ČUSTEV, TELESA in VEDENJA ob povišani tesnobi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4.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259632" y="112474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SMER PLEZANJA ZA ZAČETNIKE – miselna izkrivljanja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483768" y="177281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SKRB – ZASKRBLJENOST </a:t>
            </a:r>
            <a:endParaRPr lang="sl-SI" dirty="0"/>
          </a:p>
        </p:txBody>
      </p:sp>
      <p:cxnSp>
        <p:nvCxnSpPr>
          <p:cNvPr id="16" name="Raven puščični konektor 15"/>
          <p:cNvCxnSpPr/>
          <p:nvPr/>
        </p:nvCxnSpPr>
        <p:spPr>
          <a:xfrm rot="10800000" flipV="1">
            <a:off x="1907704" y="213285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konektor 17"/>
          <p:cNvCxnSpPr/>
          <p:nvPr/>
        </p:nvCxnSpPr>
        <p:spPr>
          <a:xfrm>
            <a:off x="3995936" y="213285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827584" y="256490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Skrb je misel, tesnoba je njen odgovor</a:t>
            </a:r>
            <a:endParaRPr lang="sl-SI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4355976" y="2564905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Zaskrbljenost postane škodljiva, ko ljudi skrbi tudi tedaj, kadar za to ni nobenega razloga, ali pa nevarnost vidijo večjo, kot je v resnici.</a:t>
            </a:r>
          </a:p>
          <a:p>
            <a:endParaRPr lang="sl-SI" dirty="0"/>
          </a:p>
        </p:txBody>
      </p:sp>
      <p:pic>
        <p:nvPicPr>
          <p:cNvPr id="23" name="Slika 22" descr="MC9004347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6436" y="14127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4.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1691680" y="10527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UČENJE STRAHU</a:t>
            </a:r>
            <a:endParaRPr lang="sl-SI" b="1" dirty="0"/>
          </a:p>
        </p:txBody>
      </p:sp>
      <p:pic>
        <p:nvPicPr>
          <p:cNvPr id="86018" name="Picture 2" descr="C:\Users\maja\AppData\Local\Microsoft\Windows\Temporary Internet Files\Content.IE5\S7687CZ2\MC90042315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836712"/>
            <a:ext cx="648072" cy="675758"/>
          </a:xfrm>
          <a:prstGeom prst="rect">
            <a:avLst/>
          </a:prstGeom>
          <a:noFill/>
        </p:spPr>
      </p:pic>
      <p:pic>
        <p:nvPicPr>
          <p:cNvPr id="86020" name="Picture 4" descr="C:\Users\maja\AppData\Local\Microsoft\Windows\Temporary Internet Files\Content.IE5\AM1I8PN9\MC90043755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836712"/>
            <a:ext cx="861442" cy="767285"/>
          </a:xfrm>
          <a:prstGeom prst="rect">
            <a:avLst/>
          </a:prstGeom>
          <a:noFill/>
        </p:spPr>
      </p:pic>
      <p:sp>
        <p:nvSpPr>
          <p:cNvPr id="24" name="Desna puščica 23"/>
          <p:cNvSpPr/>
          <p:nvPr/>
        </p:nvSpPr>
        <p:spPr>
          <a:xfrm>
            <a:off x="4644008" y="1196752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107504" y="1628800"/>
          <a:ext cx="885698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4"/>
                <a:gridCol w="1476164"/>
                <a:gridCol w="1476164"/>
                <a:gridCol w="1476164"/>
                <a:gridCol w="1476164"/>
                <a:gridCol w="1476164"/>
              </a:tblGrid>
              <a:tr h="533976">
                <a:tc>
                  <a:txBody>
                    <a:bodyPr/>
                    <a:lstStyle/>
                    <a:p>
                      <a:r>
                        <a:rPr lang="sl-SI" dirty="0" smtClean="0"/>
                        <a:t>Datum/čas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Situacija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Avtomatskamisel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Čustva, intenzivnost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Miselna </a:t>
                      </a:r>
                    </a:p>
                    <a:p>
                      <a:r>
                        <a:rPr lang="sl-SI" dirty="0" smtClean="0"/>
                        <a:t>izkrivljanja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Rezultat, intenzivnost</a:t>
                      </a:r>
                      <a:endParaRPr lang="sl-SI" dirty="0"/>
                    </a:p>
                  </a:txBody>
                  <a:tcPr/>
                </a:tc>
              </a:tr>
              <a:tr h="32104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1. Kateri dogodek, misli, spomin, so privedli do neprijetnih čustev?</a:t>
                      </a:r>
                    </a:p>
                    <a:p>
                      <a:r>
                        <a:rPr lang="sl-SI" dirty="0" smtClean="0"/>
                        <a:t>2. Kateri telesni občutki so se pojavili?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1. Katera misel,</a:t>
                      </a:r>
                      <a:r>
                        <a:rPr lang="sl-SI" baseline="0" dirty="0" smtClean="0"/>
                        <a:t> predstava vam je šla skozi “možgane”?</a:t>
                      </a:r>
                    </a:p>
                    <a:p>
                      <a:r>
                        <a:rPr lang="sl-SI" dirty="0" smtClean="0"/>
                        <a:t>2. Koliko ste ji v tistem trenutku verjeli?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1. Katera čustva ste tedaj občutili?</a:t>
                      </a:r>
                    </a:p>
                    <a:p>
                      <a:r>
                        <a:rPr lang="sl-SI" dirty="0" smtClean="0"/>
                        <a:t>2. Kako intenzivno je bilo to čustvo?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1. Katera miselna izkrivljanja ste naredili?</a:t>
                      </a:r>
                    </a:p>
                    <a:p>
                      <a:r>
                        <a:rPr lang="sl-SI" dirty="0" smtClean="0"/>
                        <a:t>2. Glej vprašanja za pomoč  - alternativni odgovori na AM.</a:t>
                      </a:r>
                    </a:p>
                    <a:p>
                      <a:r>
                        <a:rPr lang="sl-SI" dirty="0" smtClean="0"/>
                        <a:t>3. Koliko verjamete temu odgovoru?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1. Koliko verjamete AM?</a:t>
                      </a:r>
                    </a:p>
                    <a:p>
                      <a:r>
                        <a:rPr lang="sl-SI" dirty="0" smtClean="0"/>
                        <a:t>2. Katero čustvo čutite sedaj</a:t>
                      </a:r>
                      <a:r>
                        <a:rPr lang="sl-SI" baseline="0" dirty="0" smtClean="0"/>
                        <a:t> in kako intenzivno je (0-100%)</a:t>
                      </a:r>
                    </a:p>
                    <a:p>
                      <a:r>
                        <a:rPr lang="sl-SI" baseline="0" dirty="0" smtClean="0"/>
                        <a:t>3. Kaj boste ali ste že naredili?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PoljeZBesedilom 24"/>
          <p:cNvSpPr txBox="1"/>
          <p:nvPr/>
        </p:nvSpPr>
        <p:spPr>
          <a:xfrm>
            <a:off x="467544" y="623731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Glej str. 70: Vprašanja, s katerimi si lahko pomagamo pri oblikovanju alternativnih odgovorov na avtomatske misli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4.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331640" y="1052736"/>
            <a:ext cx="63367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B050"/>
                </a:solidFill>
              </a:rPr>
              <a:t>Najpogostejša miselna izkrivljanja</a:t>
            </a:r>
          </a:p>
          <a:p>
            <a:endParaRPr lang="sl-SI" sz="2000" b="1" dirty="0" smtClean="0"/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vse ali nič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pretirano posploševanje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mentalni filter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izključevanje pozitivnega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prenagljeni zaključki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branje misli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prerokovanje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etiketiranje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moral bi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poosebljanje in samoobtoževanje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povečevanje ali minimaliziranje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1.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Slika 7" descr="simptomi stre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5074" y="1628800"/>
            <a:ext cx="5006989" cy="4536504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907704" y="11247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i="1" dirty="0" smtClean="0"/>
              <a:t>Simptomi</a:t>
            </a:r>
            <a:r>
              <a:rPr lang="sl-SI" b="1" dirty="0" smtClean="0"/>
              <a:t> stresa </a:t>
            </a:r>
            <a:r>
              <a:rPr lang="sl-SI" dirty="0" smtClean="0"/>
              <a:t>(sl. 1.2 – del. list 1.1)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187624" y="33265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00B050"/>
                </a:solidFill>
              </a:rPr>
              <a:t>POMEN SOOČANJA S TESNOBO</a:t>
            </a:r>
          </a:p>
          <a:p>
            <a:pPr algn="ctr"/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79512" y="148478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879062"/>
              </p:ext>
            </p:extLst>
          </p:nvPr>
        </p:nvGraphicFramePr>
        <p:xfrm>
          <a:off x="107506" y="833158"/>
          <a:ext cx="8928990" cy="598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/>
                <a:gridCol w="2976330"/>
                <a:gridCol w="2976330"/>
              </a:tblGrid>
              <a:tr h="897955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1. KORAK</a:t>
                      </a:r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Razmišljanje o odhod</a:t>
                      </a:r>
                      <a:r>
                        <a:rPr lang="sl-SI" sz="1700" baseline="0" dirty="0" smtClean="0"/>
                        <a:t>u od doma z avtomobilom</a:t>
                      </a:r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700" dirty="0">
                          <a:latin typeface="+mn-lt"/>
                          <a:ea typeface="Times New Roman"/>
                          <a:cs typeface="Times New Roman"/>
                        </a:rPr>
                        <a:t>»Če grem od doma z avtom imam lahko nesrečo. Lahko se poškodujem ali umrem.«</a:t>
                      </a:r>
                    </a:p>
                  </a:txBody>
                  <a:tcPr marL="68580" marR="68580" marT="0" marB="0"/>
                </a:tc>
              </a:tr>
              <a:tr h="1203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700" dirty="0" smtClean="0"/>
                        <a:t>2. KORAK</a:t>
                      </a:r>
                    </a:p>
                    <a:p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Vzburjenost in tesnoba ob misli na soočanje s strahom</a:t>
                      </a:r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700" dirty="0">
                          <a:latin typeface="+mn-lt"/>
                          <a:ea typeface="Times New Roman"/>
                          <a:cs typeface="Times New Roman"/>
                        </a:rPr>
                        <a:t>Povečan srčni utrip, oteženo dihanje, napetost mišic, bolečine v želodcu, zastrašujoče misli.</a:t>
                      </a:r>
                    </a:p>
                  </a:txBody>
                  <a:tcPr marL="68580" marR="68580" marT="0" marB="0"/>
                </a:tc>
              </a:tr>
              <a:tr h="890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700" dirty="0" smtClean="0"/>
                        <a:t>3. KORAK</a:t>
                      </a:r>
                    </a:p>
                    <a:p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Izogibanje</a:t>
                      </a:r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Oseba se odloči, da ne gre z avtom, saj se že ob misli na vožnjo z avtom slabo počuti.</a:t>
                      </a:r>
                      <a:endParaRPr lang="sl-SI" sz="1700" dirty="0">
                        <a:latin typeface="+mn-lt"/>
                      </a:endParaRPr>
                    </a:p>
                  </a:txBody>
                  <a:tcPr/>
                </a:tc>
              </a:tr>
              <a:tr h="624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700" dirty="0" smtClean="0"/>
                        <a:t>4. KORAK</a:t>
                      </a:r>
                    </a:p>
                    <a:p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Olajšanje, saj se ni potrebno soočiti s strahom</a:t>
                      </a:r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Simptomi anksioznosti izginejo.</a:t>
                      </a:r>
                      <a:endParaRPr lang="sl-SI" sz="1700" dirty="0">
                        <a:latin typeface="+mn-lt"/>
                      </a:endParaRPr>
                    </a:p>
                  </a:txBody>
                  <a:tcPr/>
                </a:tc>
              </a:tr>
              <a:tr h="1155545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5. KORAK</a:t>
                      </a:r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700" dirty="0">
                          <a:latin typeface="Cambria"/>
                          <a:ea typeface="Times New Roman"/>
                          <a:cs typeface="Times New Roman"/>
                        </a:rPr>
                        <a:t>Okrepitev in povečanje strahu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Nauk - če se izogne situaciji, ji to prinese olajšanje, ni simptomov. Zaključek: izogibanje je dobra rešitev.</a:t>
                      </a:r>
                      <a:endParaRPr lang="sl-SI" sz="1700" dirty="0">
                        <a:latin typeface="+mn-lt"/>
                      </a:endParaRPr>
                    </a:p>
                  </a:txBody>
                  <a:tcPr/>
                </a:tc>
              </a:tr>
              <a:tr h="1218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700" dirty="0" smtClean="0"/>
                        <a:t>6. KORAK</a:t>
                      </a:r>
                    </a:p>
                    <a:p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Oseba doživi strah v novi okoliščini. Zopet poseže po izogibanju. Izogibanje počasi posploši na vse situacije.</a:t>
                      </a:r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Oseba uporablja izogibanje za soočanje s strahom, saj prinaša olajšanje vsaj na kratek rok.</a:t>
                      </a:r>
                      <a:endParaRPr lang="sl-SI" sz="17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11663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4.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79512" y="620688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GAM na zatožni klopi</a:t>
            </a:r>
          </a:p>
          <a:p>
            <a:pPr algn="ctr"/>
            <a:r>
              <a:rPr lang="sl-SI" b="1" dirty="0" smtClean="0">
                <a:solidFill>
                  <a:srgbClr val="00B050"/>
                </a:solidFill>
              </a:rPr>
              <a:t>	</a:t>
            </a:r>
            <a:r>
              <a:rPr lang="sl-SI" u="sng" dirty="0" smtClean="0"/>
              <a:t>Kako si z naučenim pomagamo pri GAM</a:t>
            </a:r>
            <a:r>
              <a:rPr lang="sl-SI" dirty="0" smtClean="0"/>
              <a:t>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s pravilnim ocenjevanjem nevarnosti, ki je sprožila tesnobo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z učenjem relaksacijskih tehnik in ustreznih dihalnih vaj, da znižamo osnovno raven anksioznosti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z usvojitvijo tehnik reševanja problemov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tako, da se naučimo razlikovati ali gre za koristno zaskrbljenost/skrb ali nekoristno zaskrbljenost/skrb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z zdravili</a:t>
            </a:r>
          </a:p>
          <a:p>
            <a:endParaRPr lang="sl-SI" dirty="0" smtClean="0"/>
          </a:p>
          <a:p>
            <a:r>
              <a:rPr lang="sl-SI" b="1" dirty="0" smtClean="0">
                <a:solidFill>
                  <a:srgbClr val="00B050"/>
                </a:solidFill>
              </a:rPr>
              <a:t>PANIČNA MOTNJA na zatožni klopi</a:t>
            </a:r>
          </a:p>
          <a:p>
            <a:pPr algn="ctr"/>
            <a:endParaRPr lang="sl-SI" b="1" u="sng" dirty="0" smtClean="0">
              <a:solidFill>
                <a:srgbClr val="00B050"/>
              </a:solidFill>
            </a:endParaRPr>
          </a:p>
          <a:p>
            <a:pPr algn="ctr"/>
            <a:r>
              <a:rPr lang="sl-SI" u="sng" dirty="0" smtClean="0"/>
              <a:t>Težava z lažnim alarmom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panični napad ne povzroči zastoja srca ali kapi;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panični napad ne povzroči zadušitve ali zastoja dihanja;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panični napad ne povzroči omedlevice (razen v redkih primerih eritrofobije)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panični napad ne povzroči izgube ravnotežja, kljub občutku vrtoglavice;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ljudje ne padejo ali nehajo hoditi zaradi »šibkih nog« med paničnim napadom;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med paničnim napadom ljudje ne izgubijo razuma in se jim ne »zmeša«;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med paničnim napadom človek ne izgubi nadzora nad sabo </a:t>
            </a:r>
          </a:p>
          <a:p>
            <a:endParaRPr lang="sl-SI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7" y="2276872"/>
            <a:ext cx="2267744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115616" y="1886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SOCIALNA FOBIJA na zatožni klopi</a:t>
            </a:r>
            <a:endParaRPr lang="sl-SI" b="1" dirty="0">
              <a:solidFill>
                <a:srgbClr val="00B050"/>
              </a:solidFill>
            </a:endParaRPr>
          </a:p>
        </p:txBody>
      </p:sp>
      <p:pic>
        <p:nvPicPr>
          <p:cNvPr id="13" name="Picture 2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"/>
          <a:stretch/>
        </p:blipFill>
        <p:spPr bwMode="auto">
          <a:xfrm>
            <a:off x="1331640" y="476672"/>
            <a:ext cx="5904656" cy="6381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4.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403648" y="126876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ŽIVLJENJSKI SLOG</a:t>
            </a:r>
          </a:p>
          <a:p>
            <a:endParaRPr lang="sl-SI" b="1" dirty="0" smtClean="0">
              <a:solidFill>
                <a:srgbClr val="00B050"/>
              </a:solidFill>
            </a:endParaRPr>
          </a:p>
          <a:p>
            <a:r>
              <a:rPr lang="sl-SI" dirty="0" smtClean="0"/>
              <a:t>Načrtovanje sprememb</a:t>
            </a:r>
          </a:p>
          <a:p>
            <a:endParaRPr lang="sl-SI" b="1" dirty="0" smtClean="0">
              <a:solidFill>
                <a:srgbClr val="00B050"/>
              </a:solidFill>
            </a:endParaRPr>
          </a:p>
          <a:p>
            <a:endParaRPr lang="sl-SI" b="1" dirty="0">
              <a:solidFill>
                <a:srgbClr val="00B050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331640" y="2492897"/>
          <a:ext cx="6096000" cy="288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11474">
                <a:tc>
                  <a:txBody>
                    <a:bodyPr/>
                    <a:lstStyle/>
                    <a:p>
                      <a:r>
                        <a:rPr lang="sl-SI" dirty="0" smtClean="0"/>
                        <a:t>Področje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Načrtovane spremembe</a:t>
                      </a:r>
                      <a:endParaRPr lang="sl-SI" dirty="0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sl-SI" dirty="0" smtClean="0"/>
                        <a:t>Spanje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sl-SI" dirty="0" smtClean="0"/>
                        <a:t>Prehrana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sl-SI" dirty="0" smtClean="0"/>
                        <a:t>Telesna aktivnost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sl-SI" dirty="0" smtClean="0"/>
                        <a:t>Prijetne dejavnosti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sl-SI" dirty="0" smtClean="0"/>
                        <a:t>Odnosi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sl-SI" dirty="0" smtClean="0"/>
                        <a:t>Hobiji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PoljeZBesedilom 12"/>
          <p:cNvSpPr txBox="1"/>
          <p:nvPr/>
        </p:nvSpPr>
        <p:spPr>
          <a:xfrm>
            <a:off x="683568" y="580526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sl-SI" dirty="0" smtClean="0"/>
              <a:t>Domača naloga:  Načrtovanje življenjskega sloga, razpredelnica 4.8, str. 80</a:t>
            </a:r>
          </a:p>
          <a:p>
            <a:pPr marL="1614488" indent="-1614488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4.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403648" y="119675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Pričakovane spremembe življenjskega sloga</a:t>
            </a:r>
            <a:endParaRPr lang="sl-SI" b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95536" y="2420888"/>
          <a:ext cx="8352928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Sprememba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Termin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Pomoč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Težave/rešitve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Vsakodnevno sproščanje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Zjutraj 5 min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Mož</a:t>
                      </a:r>
                      <a:r>
                        <a:rPr lang="sl-SI" baseline="0" dirty="0" smtClean="0"/>
                        <a:t> me spomni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sl-SI" dirty="0" smtClean="0"/>
                        <a:t> Vstanem prepozno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l-SI" baseline="0" dirty="0" smtClean="0"/>
                        <a:t> Budilko si pripravim za zgodnejše bujenje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Več sadja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Vsak dan 1 jabolko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Kupim veliko jabolk, eno vedno nosim s seboj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sl-SI" dirty="0" smtClean="0"/>
                        <a:t> Da pozabim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l-SI" dirty="0" smtClean="0"/>
                        <a:t> Jabolka imam na vidnem mestu.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PoljeZBesedilom 12"/>
          <p:cNvSpPr txBox="1"/>
          <p:nvPr/>
        </p:nvSpPr>
        <p:spPr>
          <a:xfrm>
            <a:off x="539552" y="55172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sl-SI" dirty="0" smtClean="0"/>
              <a:t>Domača naloga:  Seznam pričakovanih sprememb življenjskega sloga, razpredelnica 4.9, str. 81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5.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79512" y="404664"/>
            <a:ext cx="8331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u="sng" dirty="0" smtClean="0"/>
              <a:t>Proces okrevanja in preprečevanja ponovnih epizod</a:t>
            </a:r>
          </a:p>
          <a:p>
            <a:endParaRPr lang="sl-SI" dirty="0" smtClean="0"/>
          </a:p>
          <a:p>
            <a:r>
              <a:rPr lang="sl-SI" dirty="0" smtClean="0"/>
              <a:t>Ponovitev</a:t>
            </a:r>
            <a:endParaRPr lang="sl-SI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048672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>
            <a:off x="6444208" y="177281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Glej tudi: del. list 5.1. Zdravljenje anksioznosti, str. 115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5.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0" y="12687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ISKANJE ZDRAVNIŠKE POMOČI, PRIJETNE IN SPROŠČUJOČE DEJAVNOSTI, SOCIALNA PODPORA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827584" y="1988841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Kako se pripraviti na obisk pri zdravniku, da dobimo odgovore na svoja vprašanja?</a:t>
            </a:r>
          </a:p>
          <a:p>
            <a:endParaRPr lang="sl-SI" b="1" dirty="0" smtClean="0"/>
          </a:p>
          <a:p>
            <a:r>
              <a:rPr lang="sl-SI" b="1" dirty="0" smtClean="0"/>
              <a:t>Kaj so prijetne in sproščujoče dejavnosti?</a:t>
            </a:r>
          </a:p>
          <a:p>
            <a:endParaRPr lang="sl-SI" b="1" dirty="0" smtClean="0"/>
          </a:p>
          <a:p>
            <a:r>
              <a:rPr lang="sl-SI" b="1" dirty="0" smtClean="0"/>
              <a:t>Svojci, prijatelji, sodelavci</a:t>
            </a:r>
          </a:p>
          <a:p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611560" y="4149080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PASTI PRI ZDRAVLJENJU AM</a:t>
            </a:r>
          </a:p>
          <a:p>
            <a:endParaRPr lang="sl-SI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sl-SI" b="1" dirty="0" smtClean="0"/>
              <a:t>Sproščenost po zdravilih </a:t>
            </a:r>
          </a:p>
          <a:p>
            <a:pPr marL="342900" indent="-342900"/>
            <a:r>
              <a:rPr lang="sl-SI" b="1" dirty="0" smtClean="0"/>
              <a:t>2.    Večja tesnobnost po začetnem jemanju zdravil</a:t>
            </a:r>
          </a:p>
          <a:p>
            <a:pPr marL="342900" indent="-342900"/>
            <a:r>
              <a:rPr lang="sl-SI" b="1" dirty="0" smtClean="0"/>
              <a:t>3.    Kaj pa sprožilni in vzdrževalni dejavniki?  </a:t>
            </a:r>
            <a:endParaRPr lang="sl-SI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5.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827584" y="1052736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Izbor in vpeljava prijetnih in sproščujočih dejavnosti v vsakodnevno življenje</a:t>
            </a:r>
          </a:p>
          <a:p>
            <a:endParaRPr lang="sl-SI" b="1" dirty="0" smtClean="0">
              <a:solidFill>
                <a:srgbClr val="00B050"/>
              </a:solidFill>
            </a:endParaRPr>
          </a:p>
          <a:p>
            <a:r>
              <a:rPr lang="sl-SI" b="1" dirty="0" smtClean="0"/>
              <a:t>Izbor dejavnosti napravimo zelo skrbno, saj so dejavnosti tako pomembne, kot zdravilo – antidepresiv, saj ima prav tako lahko neželene učinke in moramo ravno tako izbrati pravi odmerek – ne prevelik ne premajhen. </a:t>
            </a:r>
          </a:p>
          <a:p>
            <a:endParaRPr lang="sl-SI" b="1" dirty="0" smtClean="0"/>
          </a:p>
          <a:p>
            <a:r>
              <a:rPr lang="sl-SI" b="1" dirty="0" smtClean="0"/>
              <a:t>Udeležencem jasno in odločno povejte, da so prijetne in sproščujoče dejavnosti nujne iz več razlogov.</a:t>
            </a:r>
          </a:p>
          <a:p>
            <a:endParaRPr lang="sl-SI" b="1" dirty="0" smtClean="0"/>
          </a:p>
          <a:p>
            <a:r>
              <a:rPr lang="sl-SI" b="1" dirty="0" smtClean="0"/>
              <a:t>Skrb za splošno dobro počutje</a:t>
            </a:r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r>
              <a:rPr lang="sl-SI" dirty="0" smtClean="0"/>
              <a:t>Priporočilo: Tedenski načrt dejavnosti, razpredelnica 5.1, str. 92</a:t>
            </a:r>
          </a:p>
          <a:p>
            <a:endParaRPr lang="sl-SI" dirty="0" smtClean="0">
              <a:solidFill>
                <a:srgbClr val="00B05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5.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39552" y="764704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SOOČANJE IN OPUŠČANJE NEKORISTNEGA VAROVALNEGA VEDENJA</a:t>
            </a:r>
          </a:p>
          <a:p>
            <a:endParaRPr lang="sl-SI" b="1" dirty="0" smtClean="0">
              <a:solidFill>
                <a:srgbClr val="00B050"/>
              </a:solidFill>
            </a:endParaRPr>
          </a:p>
          <a:p>
            <a:r>
              <a:rPr lang="sl-SI" b="1" dirty="0" smtClean="0"/>
              <a:t>Nujno opuščanje  izogibajočega in nekoristnega vedenja</a:t>
            </a:r>
          </a:p>
          <a:p>
            <a:endParaRPr lang="sl-SI" b="1" dirty="0" smtClean="0"/>
          </a:p>
          <a:p>
            <a:r>
              <a:rPr lang="sl-SI" b="1" dirty="0" smtClean="0"/>
              <a:t>Pravilo pogojevanja:</a:t>
            </a:r>
          </a:p>
          <a:p>
            <a:endParaRPr lang="sl-SI" b="1" dirty="0" smtClean="0"/>
          </a:p>
          <a:p>
            <a:r>
              <a:rPr lang="sl-SI" dirty="0" smtClean="0"/>
              <a:t>	Hitro bitje srca</a:t>
            </a:r>
            <a:r>
              <a:rPr lang="sl-SI" dirty="0" smtClean="0">
                <a:sym typeface="Wingdings"/>
              </a:rPr>
              <a:t></a:t>
            </a:r>
            <a:r>
              <a:rPr lang="sl-SI" dirty="0" smtClean="0"/>
              <a:t> tesnoba se zelo poviša</a:t>
            </a:r>
            <a:r>
              <a:rPr lang="sl-SI" dirty="0" smtClean="0">
                <a:sym typeface="Wingdings"/>
              </a:rPr>
              <a:t></a:t>
            </a:r>
            <a:r>
              <a:rPr lang="sl-SI" dirty="0" smtClean="0"/>
              <a:t>hitro na urgenco</a:t>
            </a:r>
            <a:r>
              <a:rPr lang="sl-SI" dirty="0" smtClean="0">
                <a:sym typeface="Wingdings"/>
              </a:rPr>
              <a:t></a:t>
            </a:r>
            <a:r>
              <a:rPr lang="sl-SI" dirty="0" smtClean="0"/>
              <a:t>tesnoba pade</a:t>
            </a:r>
          </a:p>
          <a:p>
            <a:r>
              <a:rPr lang="sl-SI" dirty="0" smtClean="0"/>
              <a:t> 	 dogodek                      reakcija                              vedenje                      nagrada</a:t>
            </a:r>
          </a:p>
          <a:p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11560" y="299695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r>
              <a:rPr lang="sl-SI" dirty="0" smtClean="0"/>
              <a:t>Razpredelnica 5.2: Izogibanje in nekoristno varovalno vedenje</a:t>
            </a:r>
            <a:endParaRPr lang="sl-SI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23529" y="3861048"/>
          <a:ext cx="8208912" cy="260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864096">
                <a:tc>
                  <a:txBody>
                    <a:bodyPr/>
                    <a:lstStyle/>
                    <a:p>
                      <a:r>
                        <a:rPr lang="sl-SI" dirty="0" smtClean="0"/>
                        <a:t>Situacija, ki mi sproža tesnobo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Izogibanje/varovalno vedenje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Katera tehnika?</a:t>
                      </a:r>
                      <a:endParaRPr lang="sl-SI" dirty="0"/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Panični napad sem imel v službi, služba je nevarna, zdravnik je predaleč…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 na bolniški, a ta ne bo večna, ne bom se mogel vedno izogibati… tudi do zdravnika si ne upam sam, kaj šele v službo…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Toliko paničnih napadov sem že imel, pa nisem umrl.  Sedaj nimam paničnih, zato ker sem doma.  Zastavil si bom korake in jih premagoval.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5.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547664" y="1124744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SOCIALNE SPRETNOSTI</a:t>
            </a:r>
          </a:p>
          <a:p>
            <a:endParaRPr lang="sl-SI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b="1" dirty="0" smtClean="0"/>
              <a:t> Trening socialnih veščin</a:t>
            </a:r>
          </a:p>
          <a:p>
            <a:pPr>
              <a:buFont typeface="Arial" pitchFamily="34" charset="0"/>
              <a:buChar char="•"/>
            </a:pPr>
            <a:endParaRPr lang="sl-SI" b="1" dirty="0" smtClean="0"/>
          </a:p>
          <a:p>
            <a:pPr>
              <a:buFont typeface="Arial" pitchFamily="34" charset="0"/>
              <a:buChar char="•"/>
            </a:pPr>
            <a:r>
              <a:rPr lang="sl-SI" b="1" dirty="0" smtClean="0"/>
              <a:t> Trening </a:t>
            </a:r>
            <a:r>
              <a:rPr lang="sl-SI" b="1" dirty="0" err="1" smtClean="0"/>
              <a:t>asertivnosti</a:t>
            </a:r>
            <a:endParaRPr lang="sl-SI" b="1" dirty="0" smtClean="0"/>
          </a:p>
          <a:p>
            <a:pPr>
              <a:buFont typeface="Arial" pitchFamily="34" charset="0"/>
              <a:buChar char="•"/>
            </a:pPr>
            <a:endParaRPr lang="sl-SI" b="1" dirty="0" smtClean="0"/>
          </a:p>
          <a:p>
            <a:pPr>
              <a:buFont typeface="Arial" pitchFamily="34" charset="0"/>
              <a:buChar char="•"/>
            </a:pPr>
            <a:r>
              <a:rPr lang="sl-SI" b="1" dirty="0" smtClean="0"/>
              <a:t> Tehnika reševanja problemov</a:t>
            </a:r>
          </a:p>
          <a:p>
            <a:pPr>
              <a:buFont typeface="Arial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1.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6" r="1608" b="-1"/>
          <a:stretch/>
        </p:blipFill>
        <p:spPr bwMode="auto">
          <a:xfrm>
            <a:off x="1907704" y="1844824"/>
            <a:ext cx="4445799" cy="259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2771800" y="1268760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Reakcija</a:t>
            </a:r>
            <a:r>
              <a:rPr lang="sl-SI" b="1" dirty="0" smtClean="0"/>
              <a:t> </a:t>
            </a:r>
            <a:r>
              <a:rPr lang="sl-SI" b="1" dirty="0" smtClean="0">
                <a:solidFill>
                  <a:srgbClr val="00B050"/>
                </a:solidFill>
              </a:rPr>
              <a:t>BOJ ali BEG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043608" y="501317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Nevarnost je lahko resnična ali pa le pričakovana!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1.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7"/>
          <a:stretch/>
        </p:blipFill>
        <p:spPr bwMode="auto">
          <a:xfrm>
            <a:off x="1547665" y="1484784"/>
            <a:ext cx="583264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1619672" y="105273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Povezanost stresnih, anksioznih in depresivnih motenj </a:t>
            </a:r>
            <a:r>
              <a:rPr lang="sl-SI" dirty="0" smtClean="0"/>
              <a:t>(sl. 1.4)</a:t>
            </a:r>
            <a:endParaRPr lang="sl-SI" b="1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07504" y="177281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dirty="0" smtClean="0"/>
              <a:t>Stres</a:t>
            </a:r>
          </a:p>
          <a:p>
            <a:pPr marL="342900" indent="-342900">
              <a:buAutoNum type="arabicPeriod"/>
            </a:pPr>
            <a:r>
              <a:rPr lang="sl-SI" dirty="0" smtClean="0"/>
              <a:t>Prilagoditvena motnja</a:t>
            </a:r>
          </a:p>
          <a:p>
            <a:pPr marL="342900" indent="-342900">
              <a:buAutoNum type="arabicPeriod"/>
            </a:pPr>
            <a:r>
              <a:rPr lang="sl-SI" dirty="0" smtClean="0"/>
              <a:t>Depresija ali anksiozna motnja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67744" y="2636912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1.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611560" y="980728"/>
            <a:ext cx="7704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00B050"/>
                </a:solidFill>
              </a:rPr>
              <a:t>Možne posledice pretiranega stresa:</a:t>
            </a:r>
          </a:p>
          <a:p>
            <a:endParaRPr lang="sl-SI" sz="2000" dirty="0" smtClean="0"/>
          </a:p>
          <a:p>
            <a:r>
              <a:rPr lang="sl-SI" dirty="0" smtClean="0"/>
              <a:t>• </a:t>
            </a:r>
            <a:r>
              <a:rPr lang="sl-SI" b="1" dirty="0" smtClean="0"/>
              <a:t>prebavne motnje: </a:t>
            </a:r>
            <a:r>
              <a:rPr lang="sl-SI" sz="1600" dirty="0" smtClean="0"/>
              <a:t>čir, driska, zaprtost, izguba teka, pretirana ješčnost, </a:t>
            </a:r>
            <a:br>
              <a:rPr lang="sl-SI" sz="1600" dirty="0" smtClean="0"/>
            </a:br>
            <a:r>
              <a:rPr lang="sl-SI" sz="1600" dirty="0" smtClean="0"/>
              <a:t>		  zgaga, slabost, bruhanje;</a:t>
            </a:r>
          </a:p>
          <a:p>
            <a:endParaRPr lang="sl-SI" dirty="0" smtClean="0"/>
          </a:p>
          <a:p>
            <a:r>
              <a:rPr lang="sl-SI" dirty="0" smtClean="0"/>
              <a:t>• </a:t>
            </a:r>
            <a:r>
              <a:rPr lang="sl-SI" b="1" dirty="0" smtClean="0"/>
              <a:t>motnje srca in ožilja: </a:t>
            </a:r>
            <a:r>
              <a:rPr lang="sl-SI" sz="1600" dirty="0" smtClean="0"/>
              <a:t>visok krvni tlak, motnje srčnega ritma;</a:t>
            </a:r>
          </a:p>
          <a:p>
            <a:endParaRPr lang="sl-SI" dirty="0" smtClean="0"/>
          </a:p>
          <a:p>
            <a:r>
              <a:rPr lang="sl-SI" dirty="0" smtClean="0"/>
              <a:t>• </a:t>
            </a:r>
            <a:r>
              <a:rPr lang="sl-SI" b="1" dirty="0" smtClean="0"/>
              <a:t>motnje imunskega sistema: </a:t>
            </a:r>
            <a:r>
              <a:rPr lang="sl-SI" sz="1600" dirty="0" smtClean="0"/>
              <a:t>revmatoidni artritis, sladkorna bolezen, </a:t>
            </a:r>
            <a:br>
              <a:rPr lang="sl-SI" sz="1600" dirty="0" smtClean="0"/>
            </a:br>
            <a:r>
              <a:rPr lang="sl-SI" sz="1600" dirty="0" smtClean="0"/>
              <a:t>			  nekatera rakava obolenja, alergije;</a:t>
            </a:r>
          </a:p>
          <a:p>
            <a:endParaRPr lang="sl-SI" dirty="0" smtClean="0"/>
          </a:p>
          <a:p>
            <a:r>
              <a:rPr lang="sl-SI" dirty="0" smtClean="0"/>
              <a:t>• </a:t>
            </a:r>
            <a:r>
              <a:rPr lang="sl-SI" b="1" dirty="0" smtClean="0"/>
              <a:t>motnje mišičnega sistema</a:t>
            </a:r>
            <a:r>
              <a:rPr lang="sl-SI" sz="1600" b="1" dirty="0" smtClean="0"/>
              <a:t>: </a:t>
            </a:r>
            <a:r>
              <a:rPr lang="sl-SI" sz="1600" dirty="0" smtClean="0"/>
              <a:t>mišični krči, bolečine v vratu in hrbtu, glavoboli;</a:t>
            </a:r>
          </a:p>
          <a:p>
            <a:endParaRPr lang="sl-SI" sz="1600" dirty="0" smtClean="0"/>
          </a:p>
          <a:p>
            <a:r>
              <a:rPr lang="sl-SI" dirty="0" smtClean="0"/>
              <a:t>• </a:t>
            </a:r>
            <a:r>
              <a:rPr lang="sl-SI" b="1" dirty="0" smtClean="0"/>
              <a:t>motnje dihal: </a:t>
            </a:r>
            <a:r>
              <a:rPr lang="sl-SI" sz="1600" dirty="0" smtClean="0"/>
              <a:t>pogosti prehladi, astma;</a:t>
            </a:r>
          </a:p>
          <a:p>
            <a:endParaRPr lang="sl-SI" sz="1600" dirty="0" smtClean="0"/>
          </a:p>
          <a:p>
            <a:r>
              <a:rPr lang="sl-SI" dirty="0" smtClean="0"/>
              <a:t>• </a:t>
            </a:r>
            <a:r>
              <a:rPr lang="sl-SI" b="1" dirty="0" smtClean="0"/>
              <a:t>duševne motnje: </a:t>
            </a:r>
            <a:r>
              <a:rPr lang="sl-SI" sz="1600" dirty="0" smtClean="0"/>
              <a:t>zloraba psihoaktivnih snovi in posledična odvisnost, </a:t>
            </a:r>
            <a:br>
              <a:rPr lang="sl-SI" sz="1600" dirty="0" smtClean="0"/>
            </a:br>
            <a:r>
              <a:rPr lang="sl-SI" sz="1600" dirty="0" smtClean="0"/>
              <a:t>		anksiozne motnje in depresija.</a:t>
            </a:r>
          </a:p>
          <a:p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467544" y="57332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Domača naloga: Vprašalnik o spoprijemanju s stresom, str. 103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1.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187624" y="90872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ZNAČILNOSTI TESNOBE IN BOLEZENSKE TESNOBE ALI ANKSIOZNOSTI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187624" y="126876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Kaj je tesnoba?</a:t>
            </a:r>
          </a:p>
          <a:p>
            <a:r>
              <a:rPr lang="sl-SI" dirty="0" smtClean="0"/>
              <a:t>	koristna tesnoba, ki nas varuje</a:t>
            </a:r>
          </a:p>
          <a:p>
            <a:r>
              <a:rPr lang="sl-SI" dirty="0" smtClean="0"/>
              <a:t>	bolezenska tesnoba, ki nas ovira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187624" y="21328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Lastnosti tesnobe in anksioznosti</a:t>
            </a:r>
          </a:p>
          <a:p>
            <a:r>
              <a:rPr lang="sl-SI" dirty="0" smtClean="0"/>
              <a:t>POGLEJTE v svoje knjige: Razpredelnica 1.1, str. 12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1187624" y="278092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Lažni alarm in sprožitev reakcije BOJ – BEG </a:t>
            </a:r>
            <a:r>
              <a:rPr lang="sl-SI" dirty="0" smtClean="0"/>
              <a:t>(sl. 1.5)</a:t>
            </a:r>
            <a:endParaRPr lang="sl-SI" b="1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4282921410"/>
              </p:ext>
            </p:extLst>
          </p:nvPr>
        </p:nvGraphicFramePr>
        <p:xfrm>
          <a:off x="1403648" y="3150260"/>
          <a:ext cx="5263852" cy="344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603" y="2276872"/>
            <a:ext cx="2183397" cy="458112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286000" y="2708920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09928" cy="3660648"/>
          </a:xfrm>
          <a:prstGeom prst="rect">
            <a:avLst/>
          </a:prstGeom>
        </p:spPr>
      </p:pic>
      <p:pic>
        <p:nvPicPr>
          <p:cNvPr id="7" name="Picture 1" descr="Swiss Contribution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52725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1547664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1. DELAVNICA</a:t>
            </a:r>
            <a:endParaRPr lang="sl-SI" sz="2000" dirty="0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7668344" y="6492875"/>
            <a:ext cx="1475656" cy="365125"/>
          </a:xfrm>
        </p:spPr>
        <p:txBody>
          <a:bodyPr/>
          <a:lstStyle/>
          <a:p>
            <a:pPr algn="r"/>
            <a:r>
              <a:rPr lang="sl-SI" sz="1400" b="1" dirty="0" err="1" smtClean="0">
                <a:solidFill>
                  <a:schemeClr val="accent3">
                    <a:lumMod val="50000"/>
                  </a:schemeClr>
                </a:solidFill>
              </a:rPr>
              <a:t>www.nebojse.si</a:t>
            </a:r>
            <a:endParaRPr lang="sl-SI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691680" y="105273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SIMPTOMI ANKSIOZNOSTI </a:t>
            </a:r>
            <a:r>
              <a:rPr lang="sl-SI" dirty="0" smtClean="0"/>
              <a:t>(sl. 1.6)</a:t>
            </a:r>
            <a:endParaRPr lang="sl-SI" b="1" dirty="0" smtClean="0"/>
          </a:p>
          <a:p>
            <a:r>
              <a:rPr lang="sl-SI" b="1" dirty="0" smtClean="0"/>
              <a:t>	</a:t>
            </a:r>
            <a:r>
              <a:rPr lang="sl-SI" dirty="0" smtClean="0"/>
              <a:t>-</a:t>
            </a:r>
            <a:r>
              <a:rPr lang="sl-SI" b="1" dirty="0" smtClean="0"/>
              <a:t> </a:t>
            </a:r>
            <a:r>
              <a:rPr lang="sl-SI" dirty="0" smtClean="0"/>
              <a:t>POJASNILO ZA VODJE </a:t>
            </a:r>
            <a:r>
              <a:rPr lang="sl-SI" b="1" dirty="0" smtClean="0"/>
              <a:t>miselna izkrivljanja</a:t>
            </a:r>
          </a:p>
          <a:p>
            <a:r>
              <a:rPr lang="sl-SI" b="1" dirty="0" smtClean="0"/>
              <a:t>	</a:t>
            </a:r>
            <a:r>
              <a:rPr lang="sl-SI" dirty="0" smtClean="0"/>
              <a:t>- priporočljiva uporaba del. listov za udeležence (del. list 1.2, str. 	102)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395536" y="2420888"/>
            <a:ext cx="83529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Posledice anksioznosti se odražajo v naših mislih, telesu, vedenju in čustvih. </a:t>
            </a:r>
          </a:p>
          <a:p>
            <a:endParaRPr lang="sl-SI" dirty="0" smtClean="0"/>
          </a:p>
          <a:p>
            <a:endParaRPr lang="sl-SI" b="1" dirty="0" smtClean="0"/>
          </a:p>
          <a:p>
            <a:r>
              <a:rPr lang="sl-SI" b="1" dirty="0" smtClean="0"/>
              <a:t>Poznamo 4 skupine simptomov anksioznosti in njihovo prepletanje:</a:t>
            </a:r>
          </a:p>
          <a:p>
            <a:pPr algn="just">
              <a:lnSpc>
                <a:spcPct val="150000"/>
              </a:lnSpc>
            </a:pPr>
            <a:r>
              <a:rPr lang="sl-SI" sz="2000" dirty="0" smtClean="0"/>
              <a:t>1. skupino simptomov, ki se odražajo v </a:t>
            </a:r>
            <a:r>
              <a:rPr lang="sl-SI" sz="2000" b="1" dirty="0" smtClean="0"/>
              <a:t>MISLIH</a:t>
            </a:r>
            <a:endParaRPr lang="sl-SI" sz="2000" dirty="0" smtClean="0"/>
          </a:p>
          <a:p>
            <a:pPr algn="just">
              <a:lnSpc>
                <a:spcPct val="150000"/>
              </a:lnSpc>
            </a:pPr>
            <a:r>
              <a:rPr lang="sl-SI" sz="2000" dirty="0" smtClean="0"/>
              <a:t>2. skupino simptomov, ki se odražajo v </a:t>
            </a:r>
            <a:r>
              <a:rPr lang="sl-SI" sz="2000" b="1" dirty="0" smtClean="0"/>
              <a:t>TELESU </a:t>
            </a:r>
            <a:endParaRPr lang="sl-SI" sz="2000" dirty="0" smtClean="0"/>
          </a:p>
          <a:p>
            <a:pPr algn="just">
              <a:lnSpc>
                <a:spcPct val="150000"/>
              </a:lnSpc>
            </a:pPr>
            <a:r>
              <a:rPr lang="sl-SI" sz="2000" dirty="0" smtClean="0"/>
              <a:t>3. skupino simptomov, ki se odražajo v </a:t>
            </a:r>
            <a:r>
              <a:rPr lang="sl-SI" sz="2000" b="1" dirty="0" smtClean="0"/>
              <a:t>VEDENJU</a:t>
            </a:r>
            <a:endParaRPr lang="sl-SI" sz="2000" dirty="0" smtClean="0"/>
          </a:p>
          <a:p>
            <a:pPr algn="just">
              <a:lnSpc>
                <a:spcPct val="150000"/>
              </a:lnSpc>
            </a:pPr>
            <a:r>
              <a:rPr lang="sl-SI" sz="2000" dirty="0" smtClean="0"/>
              <a:t>4. skupino simptomov, ki vplivajo na </a:t>
            </a:r>
            <a:r>
              <a:rPr lang="sl-SI" sz="2000" b="1" dirty="0" smtClean="0"/>
              <a:t>ČUSTVA </a:t>
            </a:r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14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dam1</Template>
  <TotalTime>1929</TotalTime>
  <Words>2638</Words>
  <Application>Microsoft Office PowerPoint</Application>
  <PresentationFormat>Diaprojekcija na zaslonu (4:3)</PresentationFormat>
  <Paragraphs>605</Paragraphs>
  <Slides>49</Slides>
  <Notes>49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49</vt:i4>
      </vt:variant>
    </vt:vector>
  </HeadingPairs>
  <TitlesOfParts>
    <vt:vector size="50" baseType="lpstr">
      <vt:lpstr>dam1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Diapozitiv 26</vt:lpstr>
      <vt:lpstr>Diapozitiv 27</vt:lpstr>
      <vt:lpstr>Diapozitiv 28</vt:lpstr>
      <vt:lpstr>Diapozitiv 29</vt:lpstr>
      <vt:lpstr>Diapozitiv 30</vt:lpstr>
      <vt:lpstr>Diapozitiv 31</vt:lpstr>
      <vt:lpstr>Diapozitiv 32</vt:lpstr>
      <vt:lpstr>Diapozitiv 33</vt:lpstr>
      <vt:lpstr>Diapozitiv 34</vt:lpstr>
      <vt:lpstr>Diapozitiv 35</vt:lpstr>
      <vt:lpstr>Diapozitiv 36</vt:lpstr>
      <vt:lpstr>Diapozitiv 37</vt:lpstr>
      <vt:lpstr>Diapozitiv 38</vt:lpstr>
      <vt:lpstr>Diapozitiv 39</vt:lpstr>
      <vt:lpstr>Diapozitiv 40</vt:lpstr>
      <vt:lpstr>Diapozitiv 41</vt:lpstr>
      <vt:lpstr>Diapozitiv 42</vt:lpstr>
      <vt:lpstr>Diapozitiv 43</vt:lpstr>
      <vt:lpstr>Diapozitiv 44</vt:lpstr>
      <vt:lpstr>Diapozitiv 45</vt:lpstr>
      <vt:lpstr>Diapozitiv 46</vt:lpstr>
      <vt:lpstr>Diapozitiv 47</vt:lpstr>
      <vt:lpstr>Diapozitiv 48</vt:lpstr>
      <vt:lpstr>Diapozitiv 49</vt:lpstr>
    </vt:vector>
  </TitlesOfParts>
  <Company>Društvo 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Maja Valič</dc:creator>
  <cp:lastModifiedBy>Maja Valic</cp:lastModifiedBy>
  <cp:revision>105</cp:revision>
  <dcterms:created xsi:type="dcterms:W3CDTF">2011-05-15T10:23:44Z</dcterms:created>
  <dcterms:modified xsi:type="dcterms:W3CDTF">2011-09-15T09:49:04Z</dcterms:modified>
</cp:coreProperties>
</file>